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9" r:id="rId31"/>
    <p:sldId id="290" r:id="rId32"/>
    <p:sldId id="285" r:id="rId33"/>
    <p:sldId id="286" r:id="rId34"/>
    <p:sldId id="287" r:id="rId35"/>
    <p:sldId id="288"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58" d="100"/>
          <a:sy n="58" d="100"/>
        </p:scale>
        <p:origin x="8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2440B-9F1B-413A-95A1-B94824B9B608}" type="datetimeFigureOut">
              <a:rPr lang="en-IN" smtClean="0"/>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044D0-D823-498D-894A-49815F614521}" type="slidenum">
              <a:rPr lang="en-IN" smtClean="0"/>
              <a:t>‹#›</a:t>
            </a:fld>
            <a:endParaRPr lang="en-IN"/>
          </a:p>
        </p:txBody>
      </p:sp>
    </p:spTree>
    <p:extLst>
      <p:ext uri="{BB962C8B-B14F-4D97-AF65-F5344CB8AC3E}">
        <p14:creationId xmlns:p14="http://schemas.microsoft.com/office/powerpoint/2010/main" val="1631541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IJZzpPt9unw" TargetMode="External"/><Relationship Id="rId7" Type="http://schemas.openxmlformats.org/officeDocument/2006/relationships/hyperlink" Target="https://www.youtube.com/watch?v=v0pNj8RVMmE" TargetMode="External"/><Relationship Id="rId2" Type="http://schemas.openxmlformats.org/officeDocument/2006/relationships/hyperlink" Target="https://www.youtube.com/watch?v=dsu-yxGYf94&amp;t=138s" TargetMode="External"/><Relationship Id="rId1" Type="http://schemas.openxmlformats.org/officeDocument/2006/relationships/slideLayout" Target="../slideLayouts/slideLayout7.xml"/><Relationship Id="rId6" Type="http://schemas.openxmlformats.org/officeDocument/2006/relationships/hyperlink" Target="https://www.youtube.com/watch?v=MZpLvi6dhf8" TargetMode="External"/><Relationship Id="rId5" Type="http://schemas.openxmlformats.org/officeDocument/2006/relationships/hyperlink" Target="https://www.youtube.com/watch?v=8L_lzG6U02U" TargetMode="External"/><Relationship Id="rId4" Type="http://schemas.openxmlformats.org/officeDocument/2006/relationships/hyperlink" Target="https://www.youtube.com/watch?v=qxMOgfAOR2c"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45227" y="-149087"/>
            <a:ext cx="8915399" cy="2262781"/>
          </a:xfrm>
        </p:spPr>
        <p:txBody>
          <a:bodyPr/>
          <a:lstStyle/>
          <a:p>
            <a:r>
              <a:rPr lang="en-IN" b="1" i="1" u="sng" dirty="0" smtClean="0">
                <a:solidFill>
                  <a:schemeClr val="bg1"/>
                </a:solidFill>
              </a:rPr>
              <a:t>China – A Brief Introduction to Tourism</a:t>
            </a:r>
            <a:endParaRPr lang="en-IN" b="1" i="1" u="sng" dirty="0">
              <a:solidFill>
                <a:schemeClr val="bg1"/>
              </a:solidFill>
            </a:endParaRPr>
          </a:p>
        </p:txBody>
      </p:sp>
      <p:sp>
        <p:nvSpPr>
          <p:cNvPr id="3" name="Subtitle 2"/>
          <p:cNvSpPr>
            <a:spLocks noGrp="1"/>
          </p:cNvSpPr>
          <p:nvPr>
            <p:ph type="subTitle" idx="1"/>
          </p:nvPr>
        </p:nvSpPr>
        <p:spPr>
          <a:xfrm>
            <a:off x="5552661" y="4724371"/>
            <a:ext cx="6639339" cy="1676429"/>
          </a:xfrm>
        </p:spPr>
        <p:txBody>
          <a:bodyPr>
            <a:normAutofit lnSpcReduction="10000"/>
          </a:bodyPr>
          <a:lstStyle/>
          <a:p>
            <a:r>
              <a:rPr lang="en-IN" b="1" dirty="0" smtClean="0">
                <a:solidFill>
                  <a:schemeClr val="bg1"/>
                </a:solidFill>
              </a:rPr>
              <a:t>Profiling Swot Analysis and </a:t>
            </a:r>
            <a:r>
              <a:rPr lang="en-IN" b="1" dirty="0" err="1" smtClean="0">
                <a:solidFill>
                  <a:schemeClr val="bg1"/>
                </a:solidFill>
              </a:rPr>
              <a:t>Covid</a:t>
            </a:r>
            <a:r>
              <a:rPr lang="en-IN" b="1" dirty="0" smtClean="0">
                <a:solidFill>
                  <a:schemeClr val="bg1"/>
                </a:solidFill>
              </a:rPr>
              <a:t> Impact</a:t>
            </a:r>
            <a:br>
              <a:rPr lang="en-IN" b="1" dirty="0" smtClean="0">
                <a:solidFill>
                  <a:schemeClr val="bg1"/>
                </a:solidFill>
              </a:rPr>
            </a:br>
            <a:r>
              <a:rPr lang="en-IN" b="1" dirty="0" smtClean="0">
                <a:solidFill>
                  <a:schemeClr val="bg1"/>
                </a:solidFill>
              </a:rPr>
              <a:t>Submitted for International Tourism Management Course</a:t>
            </a:r>
            <a:br>
              <a:rPr lang="en-IN" b="1" dirty="0" smtClean="0">
                <a:solidFill>
                  <a:schemeClr val="bg1"/>
                </a:solidFill>
              </a:rPr>
            </a:br>
            <a:r>
              <a:rPr lang="en-IN" b="1" dirty="0" smtClean="0">
                <a:solidFill>
                  <a:schemeClr val="bg1"/>
                </a:solidFill>
              </a:rPr>
              <a:t/>
            </a:r>
            <a:br>
              <a:rPr lang="en-IN" b="1" dirty="0" smtClean="0">
                <a:solidFill>
                  <a:schemeClr val="bg1"/>
                </a:solidFill>
              </a:rPr>
            </a:br>
            <a:r>
              <a:rPr lang="en-IN" b="1" dirty="0" smtClean="0">
                <a:solidFill>
                  <a:schemeClr val="bg1"/>
                </a:solidFill>
              </a:rPr>
              <a:t>To: </a:t>
            </a:r>
            <a:r>
              <a:rPr lang="en-IN" b="1" dirty="0" smtClean="0">
                <a:solidFill>
                  <a:schemeClr val="bg1"/>
                </a:solidFill>
              </a:rPr>
              <a:t>Dr </a:t>
            </a:r>
            <a:r>
              <a:rPr lang="en-IN" b="1" dirty="0">
                <a:solidFill>
                  <a:schemeClr val="bg1"/>
                </a:solidFill>
              </a:rPr>
              <a:t>Vanessa (</a:t>
            </a:r>
            <a:r>
              <a:rPr lang="en-IN" b="1" dirty="0" err="1">
                <a:solidFill>
                  <a:schemeClr val="bg1"/>
                </a:solidFill>
              </a:rPr>
              <a:t>Gaitree</a:t>
            </a:r>
            <a:r>
              <a:rPr lang="en-IN" b="1" dirty="0">
                <a:solidFill>
                  <a:schemeClr val="bg1"/>
                </a:solidFill>
              </a:rPr>
              <a:t>) GB GOWREESUNKAR</a:t>
            </a:r>
            <a:r>
              <a:rPr lang="en-IN" b="1" dirty="0" smtClean="0">
                <a:solidFill>
                  <a:schemeClr val="bg1"/>
                </a:solidFill>
              </a:rPr>
              <a:t/>
            </a:r>
            <a:br>
              <a:rPr lang="en-IN" b="1" dirty="0" smtClean="0">
                <a:solidFill>
                  <a:schemeClr val="bg1"/>
                </a:solidFill>
              </a:rPr>
            </a:br>
            <a:r>
              <a:rPr lang="en-IN" b="1" dirty="0" smtClean="0">
                <a:solidFill>
                  <a:schemeClr val="bg1"/>
                </a:solidFill>
              </a:rPr>
              <a:t/>
            </a:r>
            <a:br>
              <a:rPr lang="en-IN" b="1" dirty="0" smtClean="0">
                <a:solidFill>
                  <a:schemeClr val="bg1"/>
                </a:solidFill>
              </a:rPr>
            </a:br>
            <a:r>
              <a:rPr lang="en-IN" b="1" dirty="0" smtClean="0">
                <a:solidFill>
                  <a:schemeClr val="bg1"/>
                </a:solidFill>
              </a:rPr>
              <a:t>By- Ankit </a:t>
            </a:r>
            <a:r>
              <a:rPr lang="en-IN" b="1" dirty="0" err="1" smtClean="0">
                <a:solidFill>
                  <a:schemeClr val="bg1"/>
                </a:solidFill>
              </a:rPr>
              <a:t>Singhal</a:t>
            </a:r>
            <a:r>
              <a:rPr lang="en-IN" b="1" dirty="0" smtClean="0">
                <a:solidFill>
                  <a:schemeClr val="bg1"/>
                </a:solidFill>
              </a:rPr>
              <a:t> (MBATHM02003) </a:t>
            </a:r>
            <a:endParaRPr lang="en-IN" b="1" dirty="0">
              <a:solidFill>
                <a:schemeClr val="bg1"/>
              </a:solidFill>
            </a:endParaRPr>
          </a:p>
        </p:txBody>
      </p:sp>
    </p:spTree>
    <p:extLst>
      <p:ext uri="{BB962C8B-B14F-4D97-AF65-F5344CB8AC3E}">
        <p14:creationId xmlns:p14="http://schemas.microsoft.com/office/powerpoint/2010/main" val="165341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8316" y="281354"/>
            <a:ext cx="5385917" cy="369332"/>
          </a:xfrm>
          <a:prstGeom prst="rect">
            <a:avLst/>
          </a:prstGeom>
          <a:noFill/>
        </p:spPr>
        <p:txBody>
          <a:bodyPr wrap="square" rtlCol="0">
            <a:spAutoFit/>
          </a:bodyPr>
          <a:lstStyle/>
          <a:p>
            <a:r>
              <a:rPr lang="en-IN" dirty="0" smtClean="0"/>
              <a:t>1. </a:t>
            </a:r>
            <a:r>
              <a:rPr lang="en-IN" b="1" u="sng" dirty="0" smtClean="0"/>
              <a:t>Ethical Culture Vs Religious Culture</a:t>
            </a:r>
            <a:endParaRPr lang="en-IN" b="1" u="sng" dirty="0"/>
          </a:p>
        </p:txBody>
      </p:sp>
      <p:sp>
        <p:nvSpPr>
          <p:cNvPr id="3" name="TextBox 2"/>
          <p:cNvSpPr txBox="1"/>
          <p:nvPr/>
        </p:nvSpPr>
        <p:spPr>
          <a:xfrm>
            <a:off x="1728316" y="974690"/>
            <a:ext cx="9887579" cy="4524315"/>
          </a:xfrm>
          <a:prstGeom prst="rect">
            <a:avLst/>
          </a:prstGeom>
          <a:noFill/>
        </p:spPr>
        <p:txBody>
          <a:bodyPr wrap="square" rtlCol="0">
            <a:spAutoFit/>
          </a:bodyPr>
          <a:lstStyle/>
          <a:p>
            <a:r>
              <a:rPr lang="en-IN" dirty="0" smtClean="0"/>
              <a:t>It is often argued that Chinese culture is ethical </a:t>
            </a:r>
            <a:r>
              <a:rPr lang="en-IN" dirty="0" err="1" smtClean="0"/>
              <a:t>centering</a:t>
            </a:r>
            <a:r>
              <a:rPr lang="en-IN" dirty="0" smtClean="0"/>
              <a:t> on </a:t>
            </a:r>
            <a:r>
              <a:rPr lang="en-IN" b="1" i="1" dirty="0" smtClean="0"/>
              <a:t>Confucianism</a:t>
            </a:r>
            <a:r>
              <a:rPr lang="en-IN" dirty="0" smtClean="0"/>
              <a:t> and </a:t>
            </a:r>
            <a:r>
              <a:rPr lang="en-IN" b="1" i="1" dirty="0" smtClean="0"/>
              <a:t>Mencius</a:t>
            </a:r>
            <a:r>
              <a:rPr lang="en-IN" dirty="0" smtClean="0"/>
              <a:t> (</a:t>
            </a:r>
            <a:r>
              <a:rPr lang="en-US" dirty="0"/>
              <a:t>a system of </a:t>
            </a:r>
            <a:r>
              <a:rPr lang="en-US" u="sng" dirty="0"/>
              <a:t>philosophical</a:t>
            </a:r>
            <a:r>
              <a:rPr lang="en-US" dirty="0"/>
              <a:t> and ethical </a:t>
            </a:r>
            <a:r>
              <a:rPr lang="en-US" u="sng" dirty="0"/>
              <a:t>teachings</a:t>
            </a:r>
            <a:r>
              <a:rPr lang="en-US" dirty="0"/>
              <a:t> founded by Confucius and developed by </a:t>
            </a:r>
            <a:r>
              <a:rPr lang="en-US" dirty="0" smtClean="0"/>
              <a:t>Mencius), whereas Indian Culture is religious centering on Hinduism. </a:t>
            </a:r>
            <a:br>
              <a:rPr lang="en-US" dirty="0" smtClean="0"/>
            </a:br>
            <a:r>
              <a:rPr lang="en-US" dirty="0" smtClean="0"/>
              <a:t/>
            </a:r>
            <a:br>
              <a:rPr lang="en-US" dirty="0" smtClean="0"/>
            </a:br>
            <a:r>
              <a:rPr lang="en-US" dirty="0" smtClean="0"/>
              <a:t>The major components of Chinese culture include: </a:t>
            </a:r>
            <a:r>
              <a:rPr lang="en-US" b="1" i="1" dirty="0" smtClean="0"/>
              <a:t>benevolence, righteousness, sense, wisdom, belief, the Doctrine of the Mean, human orientation and atheism </a:t>
            </a:r>
            <a:r>
              <a:rPr lang="en-US" dirty="0" smtClean="0"/>
              <a:t>combined with the deep rooted ideology of “</a:t>
            </a:r>
            <a:r>
              <a:rPr lang="en-US" b="1" i="1" dirty="0" smtClean="0"/>
              <a:t>the big unification</a:t>
            </a:r>
            <a:r>
              <a:rPr lang="en-US" dirty="0" smtClean="0"/>
              <a:t>”.</a:t>
            </a:r>
            <a:br>
              <a:rPr lang="en-US" dirty="0" smtClean="0"/>
            </a:br>
            <a:r>
              <a:rPr lang="en-US" dirty="0" smtClean="0"/>
              <a:t/>
            </a:r>
            <a:br>
              <a:rPr lang="en-US" dirty="0" smtClean="0"/>
            </a:br>
            <a:r>
              <a:rPr lang="en-US" dirty="0" smtClean="0"/>
              <a:t>However the major components of Indian Culture includes: </a:t>
            </a:r>
            <a:r>
              <a:rPr lang="en-US" b="1" i="1" dirty="0"/>
              <a:t>D</a:t>
            </a:r>
            <a:r>
              <a:rPr lang="en-US" b="1" i="1" dirty="0" smtClean="0"/>
              <a:t>octrine of tolerance, asceticism (self discipline), worship of spirits, retribution(punishment) and samsara, racial system, and </a:t>
            </a:r>
            <a:r>
              <a:rPr lang="en-US" b="1" i="1" dirty="0" err="1" smtClean="0"/>
              <a:t>bodhidharma</a:t>
            </a:r>
            <a:r>
              <a:rPr lang="en-US" b="1" i="1" dirty="0" smtClean="0"/>
              <a:t>. </a:t>
            </a:r>
            <a:r>
              <a:rPr lang="en-US" dirty="0" smtClean="0"/>
              <a:t>Its outstanding </a:t>
            </a:r>
            <a:r>
              <a:rPr lang="en-US" dirty="0" err="1" smtClean="0"/>
              <a:t>characterstics</a:t>
            </a:r>
            <a:r>
              <a:rPr lang="en-US" dirty="0" smtClean="0"/>
              <a:t> are that all its religious doctrines and concepts lie in the human hearts and behaviors. Followers of this religion look for soul purification, maintenance of the racial system, promotion of non-violence, and believe in cause and re-incarnation.</a:t>
            </a:r>
            <a:r>
              <a:rPr lang="en-US" b="1" i="1" dirty="0" smtClean="0"/>
              <a:t/>
            </a:r>
            <a:br>
              <a:rPr lang="en-US" b="1" i="1" dirty="0" smtClean="0"/>
            </a:br>
            <a:r>
              <a:rPr lang="en-US" b="1" i="1" dirty="0" smtClean="0"/>
              <a:t/>
            </a:r>
            <a:br>
              <a:rPr lang="en-US" b="1" i="1" dirty="0" smtClean="0"/>
            </a:br>
            <a:endParaRPr lang="en-IN" b="1" i="1" dirty="0"/>
          </a:p>
        </p:txBody>
      </p:sp>
    </p:spTree>
    <p:extLst>
      <p:ext uri="{BB962C8B-B14F-4D97-AF65-F5344CB8AC3E}">
        <p14:creationId xmlns:p14="http://schemas.microsoft.com/office/powerpoint/2010/main" val="294296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8316" y="281354"/>
            <a:ext cx="5385917" cy="369332"/>
          </a:xfrm>
          <a:prstGeom prst="rect">
            <a:avLst/>
          </a:prstGeom>
          <a:noFill/>
        </p:spPr>
        <p:txBody>
          <a:bodyPr wrap="square" rtlCol="0">
            <a:spAutoFit/>
          </a:bodyPr>
          <a:lstStyle/>
          <a:p>
            <a:r>
              <a:rPr lang="en-IN" dirty="0"/>
              <a:t>2</a:t>
            </a:r>
            <a:r>
              <a:rPr lang="en-IN" dirty="0" smtClean="0"/>
              <a:t>. </a:t>
            </a:r>
            <a:r>
              <a:rPr lang="en-IN" b="1" u="sng" dirty="0" smtClean="0"/>
              <a:t>Unitary Culture Vs Multi Culture</a:t>
            </a:r>
            <a:endParaRPr lang="en-IN" b="1" u="sng" dirty="0"/>
          </a:p>
        </p:txBody>
      </p:sp>
      <p:sp>
        <p:nvSpPr>
          <p:cNvPr id="4" name="TextBox 3"/>
          <p:cNvSpPr txBox="1"/>
          <p:nvPr/>
        </p:nvSpPr>
        <p:spPr>
          <a:xfrm>
            <a:off x="1728316" y="934497"/>
            <a:ext cx="10018207" cy="4524315"/>
          </a:xfrm>
          <a:prstGeom prst="rect">
            <a:avLst/>
          </a:prstGeom>
          <a:noFill/>
        </p:spPr>
        <p:txBody>
          <a:bodyPr wrap="square" rtlCol="0">
            <a:spAutoFit/>
          </a:bodyPr>
          <a:lstStyle/>
          <a:p>
            <a:r>
              <a:rPr lang="en-IN" dirty="0" smtClean="0"/>
              <a:t>Chinese culture is co-created by United Chinese Nation, which is a blend of multiple ethnics living in the </a:t>
            </a:r>
            <a:r>
              <a:rPr lang="en-IN" dirty="0" err="1" smtClean="0"/>
              <a:t>Huanghe</a:t>
            </a:r>
            <a:r>
              <a:rPr lang="en-IN" dirty="0" smtClean="0"/>
              <a:t> River Basin and Yangtze River basin. </a:t>
            </a:r>
            <a:br>
              <a:rPr lang="en-IN" dirty="0" smtClean="0"/>
            </a:br>
            <a:r>
              <a:rPr lang="en-IN" dirty="0" smtClean="0"/>
              <a:t/>
            </a:r>
            <a:br>
              <a:rPr lang="en-IN" dirty="0" smtClean="0"/>
            </a:br>
            <a:r>
              <a:rPr lang="en-IN" dirty="0" smtClean="0"/>
              <a:t>Chinese culture is quite unaffected by foreign cultures in history and for thousands of years, the culture has been passed down from one generation to another without any interruption. It is a typical example of Unitary culture.</a:t>
            </a:r>
            <a:br>
              <a:rPr lang="en-IN" dirty="0" smtClean="0"/>
            </a:br>
            <a:r>
              <a:rPr lang="en-IN" dirty="0" smtClean="0"/>
              <a:t/>
            </a:r>
            <a:br>
              <a:rPr lang="en-IN" dirty="0" smtClean="0"/>
            </a:br>
            <a:r>
              <a:rPr lang="en-IN" dirty="0" smtClean="0"/>
              <a:t>On the other hand, historically, India is closely linked with various countries, nations, and religions, making its culture like that of a colour palette. Since the 15</a:t>
            </a:r>
            <a:r>
              <a:rPr lang="en-IN" baseline="30000" dirty="0" smtClean="0"/>
              <a:t>th</a:t>
            </a:r>
            <a:r>
              <a:rPr lang="en-IN" dirty="0" smtClean="0"/>
              <a:t> Century BC, people such as Australian aborigines, the Mediterranean ethnics, Armenians, Dravidians, Aryans, and Mongolians came to live in India one after the other. They co-existed with Indian aborigines (</a:t>
            </a:r>
            <a:r>
              <a:rPr lang="en-IN" dirty="0" err="1" smtClean="0"/>
              <a:t>Negley</a:t>
            </a:r>
            <a:r>
              <a:rPr lang="en-IN" dirty="0" smtClean="0"/>
              <a:t> people) co-created the Indian culture system. </a:t>
            </a:r>
            <a:br>
              <a:rPr lang="en-IN" dirty="0" smtClean="0"/>
            </a:br>
            <a:r>
              <a:rPr lang="en-IN" dirty="0" smtClean="0"/>
              <a:t/>
            </a:r>
            <a:br>
              <a:rPr lang="en-IN" dirty="0" smtClean="0"/>
            </a:br>
            <a:r>
              <a:rPr lang="en-IN" dirty="0" smtClean="0"/>
              <a:t>The Indian culture has been continuously invaded by foreign civilisations, such as Aryan culture, the Islam, and the British culture, forcing it to absorb different foreign elements to enrich its own culture. It is a typical example of multi-culture.</a:t>
            </a:r>
            <a:endParaRPr lang="en-IN" dirty="0"/>
          </a:p>
        </p:txBody>
      </p:sp>
    </p:spTree>
    <p:extLst>
      <p:ext uri="{BB962C8B-B14F-4D97-AF65-F5344CB8AC3E}">
        <p14:creationId xmlns:p14="http://schemas.microsoft.com/office/powerpoint/2010/main" val="277126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8316" y="281354"/>
            <a:ext cx="9636370" cy="369332"/>
          </a:xfrm>
          <a:prstGeom prst="rect">
            <a:avLst/>
          </a:prstGeom>
          <a:noFill/>
        </p:spPr>
        <p:txBody>
          <a:bodyPr wrap="square" rtlCol="0">
            <a:spAutoFit/>
          </a:bodyPr>
          <a:lstStyle/>
          <a:p>
            <a:r>
              <a:rPr lang="en-IN" dirty="0"/>
              <a:t>3</a:t>
            </a:r>
            <a:r>
              <a:rPr lang="en-IN" dirty="0" smtClean="0"/>
              <a:t>. </a:t>
            </a:r>
            <a:r>
              <a:rPr lang="en-IN" b="1" u="sng" dirty="0" smtClean="0"/>
              <a:t>Culture of Optimism Vs Culture influenced by spirituality and myths about afterlife</a:t>
            </a:r>
            <a:endParaRPr lang="en-IN" b="1" u="sng" dirty="0"/>
          </a:p>
        </p:txBody>
      </p:sp>
      <p:sp>
        <p:nvSpPr>
          <p:cNvPr id="3" name="TextBox 2"/>
          <p:cNvSpPr txBox="1"/>
          <p:nvPr/>
        </p:nvSpPr>
        <p:spPr>
          <a:xfrm>
            <a:off x="1728316" y="1105319"/>
            <a:ext cx="9998110" cy="5526593"/>
          </a:xfrm>
          <a:prstGeom prst="rect">
            <a:avLst/>
          </a:prstGeom>
          <a:noFill/>
        </p:spPr>
        <p:txBody>
          <a:bodyPr wrap="square" rtlCol="0">
            <a:spAutoFit/>
          </a:bodyPr>
          <a:lstStyle/>
          <a:p>
            <a:r>
              <a:rPr lang="en-US" dirty="0" smtClean="0"/>
              <a:t>The </a:t>
            </a:r>
            <a:r>
              <a:rPr lang="en-US" dirty="0"/>
              <a:t>Chinese culture pays great attention to worldly happiness. Since, ancient times, from the elites to common people, from daily necessities to topics of sex, health, longevity, and entertainment, they all demonstrate the belief in being content with the status quo, of doing what one enjoys and avoiding what one worries about (Chen </a:t>
            </a:r>
            <a:r>
              <a:rPr lang="en-US" dirty="0" err="1"/>
              <a:t>Youyi</a:t>
            </a:r>
            <a:r>
              <a:rPr lang="en-US" dirty="0"/>
              <a:t>, 2003). They also believe in the ideology of "</a:t>
            </a:r>
            <a:r>
              <a:rPr lang="en-US" b="1" i="1" dirty="0"/>
              <a:t>after the rain comes the sunshine</a:t>
            </a:r>
            <a:r>
              <a:rPr lang="en-US" dirty="0"/>
              <a:t>", and "</a:t>
            </a:r>
            <a:r>
              <a:rPr lang="en-US" b="1" i="1" dirty="0"/>
              <a:t>every cloud has a silver lining</a:t>
            </a:r>
            <a:r>
              <a:rPr lang="en-US" dirty="0"/>
              <a:t>". Though people understand that after death there is no spirit, and that life is too short and filled with uncertainty, they still show great hopes for the future, believing that as long as they keep on going and practicing, they will embrace their good luck one day. Therefore, they pursue happiness in celebrating births, being alive and their daily life. In short, Chinese culture is a typical culture of optimism.</a:t>
            </a:r>
            <a:br>
              <a:rPr lang="en-US" dirty="0"/>
            </a:br>
            <a:r>
              <a:rPr lang="en-US" dirty="0"/>
              <a:t/>
            </a:r>
            <a:br>
              <a:rPr lang="en-US" dirty="0"/>
            </a:br>
            <a:r>
              <a:rPr lang="en-US" dirty="0" err="1"/>
              <a:t>Hindusim</a:t>
            </a:r>
            <a:r>
              <a:rPr lang="en-US" dirty="0"/>
              <a:t> believes that the more one suffers, the more his soul will be superior and he will be closer to God and happier in the afterlife. So, it is no wonder that in history, </a:t>
            </a:r>
            <a:r>
              <a:rPr lang="en-US" dirty="0" smtClean="0"/>
              <a:t>prince </a:t>
            </a:r>
            <a:r>
              <a:rPr lang="en-US" dirty="0" err="1"/>
              <a:t>Sakyamuni</a:t>
            </a:r>
            <a:r>
              <a:rPr lang="en-US" dirty="0"/>
              <a:t> gave up the crown to become a beggar for years before he ascended to the stage of Buddha. </a:t>
            </a:r>
            <a:r>
              <a:rPr lang="en-US" dirty="0" err="1"/>
              <a:t>Mahivira</a:t>
            </a:r>
            <a:r>
              <a:rPr lang="en-US" dirty="0"/>
              <a:t>, the founder of Jainism, abandoned his prince title to become a sadhu, being less aware of the ants creeping on his body. Today, there are still a lot of people who choose to adopt vegetarianism and are ready to become a sadhu. It is fair to conclude that, Indian culture is a typical example of a culture influenced strongly by spiritualism along with myths about the </a:t>
            </a:r>
            <a:r>
              <a:rPr lang="en-US" dirty="0" smtClean="0"/>
              <a:t>afterlife.</a:t>
            </a:r>
            <a:endParaRPr lang="en-IN" dirty="0"/>
          </a:p>
        </p:txBody>
      </p:sp>
    </p:spTree>
    <p:extLst>
      <p:ext uri="{BB962C8B-B14F-4D97-AF65-F5344CB8AC3E}">
        <p14:creationId xmlns:p14="http://schemas.microsoft.com/office/powerpoint/2010/main" val="339378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l="-10000" r="-10000"/>
          </a:stretch>
        </a:blipFill>
        <a:effectLst/>
      </p:bgPr>
    </p:bg>
    <p:spTree>
      <p:nvGrpSpPr>
        <p:cNvPr id="1" name=""/>
        <p:cNvGrpSpPr/>
        <p:nvPr/>
      </p:nvGrpSpPr>
      <p:grpSpPr>
        <a:xfrm>
          <a:off x="0" y="0"/>
          <a:ext cx="0" cy="0"/>
          <a:chOff x="0" y="0"/>
          <a:chExt cx="0" cy="0"/>
        </a:xfrm>
      </p:grpSpPr>
      <p:sp useBgFill="1">
        <p:nvSpPr>
          <p:cNvPr id="3" name="TextBox 2"/>
          <p:cNvSpPr txBox="1"/>
          <p:nvPr/>
        </p:nvSpPr>
        <p:spPr>
          <a:xfrm>
            <a:off x="1702248" y="397565"/>
            <a:ext cx="7388742" cy="3231654"/>
          </a:xfrm>
          <a:prstGeom prst="rect">
            <a:avLst/>
          </a:prstGeom>
        </p:spPr>
        <p:txBody>
          <a:bodyPr wrap="square" rtlCol="0">
            <a:spAutoFit/>
          </a:bodyPr>
          <a:lstStyle/>
          <a:p>
            <a:r>
              <a:rPr lang="en-IN" sz="3000" b="1" u="sng" dirty="0" smtClean="0"/>
              <a:t>Part 3: Popular Attractions in </a:t>
            </a:r>
            <a:r>
              <a:rPr lang="en-IN" sz="3000" b="1" u="sng" dirty="0" smtClean="0"/>
              <a:t>China</a:t>
            </a:r>
            <a:br>
              <a:rPr lang="en-IN" sz="3000" b="1" u="sng" dirty="0" smtClean="0"/>
            </a:br>
            <a:r>
              <a:rPr lang="en-IN" sz="3000" b="1" u="sng" dirty="0" smtClean="0"/>
              <a:t/>
            </a:r>
            <a:br>
              <a:rPr lang="en-IN" sz="3000" b="1" u="sng" dirty="0" smtClean="0"/>
            </a:br>
            <a:r>
              <a:rPr lang="en-IN" sz="2400" b="1" i="1" u="sng" dirty="0" smtClean="0"/>
              <a:t>Source: China’s National Tourist Office (CNTO), secondary research</a:t>
            </a:r>
            <a:br>
              <a:rPr lang="en-IN" sz="2400" b="1" i="1" u="sng" dirty="0" smtClean="0"/>
            </a:br>
            <a:r>
              <a:rPr lang="en-IN" sz="2400" b="1" i="1" u="sng" dirty="0" smtClean="0"/>
              <a:t/>
            </a:r>
            <a:br>
              <a:rPr lang="en-IN" sz="2400" b="1" i="1" u="sng" dirty="0" smtClean="0"/>
            </a:br>
            <a:r>
              <a:rPr lang="en-IN" sz="2400" b="1" i="1" u="sng" dirty="0" smtClean="0"/>
              <a:t>Travel China- China.org.cn</a:t>
            </a:r>
            <a:br>
              <a:rPr lang="en-IN" sz="2400" b="1" i="1" u="sng" dirty="0" smtClean="0"/>
            </a:br>
            <a:r>
              <a:rPr lang="en-IN" sz="2400" b="1" i="1" u="sng" dirty="0" smtClean="0"/>
              <a:t/>
            </a:r>
            <a:br>
              <a:rPr lang="en-IN" sz="2400" b="1" i="1" u="sng" dirty="0" smtClean="0"/>
            </a:br>
            <a:r>
              <a:rPr lang="en-IN" sz="2400" b="1" i="1" u="sng" dirty="0" smtClean="0"/>
              <a:t>Visit China (www.gov.cn)</a:t>
            </a:r>
            <a:endParaRPr lang="en-IN" sz="2400" b="1" i="1" u="sng" dirty="0"/>
          </a:p>
        </p:txBody>
      </p:sp>
    </p:spTree>
    <p:extLst>
      <p:ext uri="{BB962C8B-B14F-4D97-AF65-F5344CB8AC3E}">
        <p14:creationId xmlns:p14="http://schemas.microsoft.com/office/powerpoint/2010/main" val="150734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16" y="913144"/>
            <a:ext cx="7143750" cy="5715000"/>
          </a:xfrm>
          <a:prstGeom prst="rect">
            <a:avLst/>
          </a:prstGeom>
        </p:spPr>
      </p:pic>
      <p:sp>
        <p:nvSpPr>
          <p:cNvPr id="3" name="TextBox 2"/>
          <p:cNvSpPr txBox="1"/>
          <p:nvPr/>
        </p:nvSpPr>
        <p:spPr>
          <a:xfrm>
            <a:off x="1378299" y="251208"/>
            <a:ext cx="5275385" cy="461665"/>
          </a:xfrm>
          <a:prstGeom prst="rect">
            <a:avLst/>
          </a:prstGeom>
          <a:noFill/>
        </p:spPr>
        <p:txBody>
          <a:bodyPr wrap="square" rtlCol="0">
            <a:spAutoFit/>
          </a:bodyPr>
          <a:lstStyle/>
          <a:p>
            <a:r>
              <a:rPr lang="en-IN" sz="2400" b="1" u="sng" dirty="0" smtClean="0"/>
              <a:t>1. The Bund</a:t>
            </a:r>
            <a:endParaRPr lang="en-IN" sz="2400" b="1" u="sng" dirty="0"/>
          </a:p>
        </p:txBody>
      </p:sp>
      <p:sp>
        <p:nvSpPr>
          <p:cNvPr id="4" name="TextBox 3"/>
          <p:cNvSpPr txBox="1"/>
          <p:nvPr/>
        </p:nvSpPr>
        <p:spPr>
          <a:xfrm>
            <a:off x="7807569" y="2370851"/>
            <a:ext cx="3989196" cy="2031325"/>
          </a:xfrm>
          <a:prstGeom prst="rect">
            <a:avLst/>
          </a:prstGeom>
          <a:noFill/>
        </p:spPr>
        <p:txBody>
          <a:bodyPr wrap="square" rtlCol="0">
            <a:spAutoFit/>
          </a:bodyPr>
          <a:lstStyle/>
          <a:p>
            <a:r>
              <a:rPr lang="en-US" dirty="0"/>
              <a:t>Shanghai’s iconic stretch of waterfront, The Bund, is pure glamour. Skirting the winding Huangpu River, The Bund has an old-world European vibe rooted in its past as a booming financial hub during the early 20th century.</a:t>
            </a:r>
            <a:endParaRPr lang="en-IN" dirty="0"/>
          </a:p>
        </p:txBody>
      </p:sp>
    </p:spTree>
    <p:extLst>
      <p:ext uri="{BB962C8B-B14F-4D97-AF65-F5344CB8AC3E}">
        <p14:creationId xmlns:p14="http://schemas.microsoft.com/office/powerpoint/2010/main" val="353481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1" y="1055077"/>
            <a:ext cx="5657222" cy="5657222"/>
          </a:xfrm>
          <a:prstGeom prst="rect">
            <a:avLst/>
          </a:prstGeom>
        </p:spPr>
      </p:pic>
      <p:sp>
        <p:nvSpPr>
          <p:cNvPr id="3" name="TextBox 2"/>
          <p:cNvSpPr txBox="1"/>
          <p:nvPr/>
        </p:nvSpPr>
        <p:spPr>
          <a:xfrm>
            <a:off x="1378299" y="180870"/>
            <a:ext cx="5275385" cy="461665"/>
          </a:xfrm>
          <a:prstGeom prst="rect">
            <a:avLst/>
          </a:prstGeom>
          <a:noFill/>
        </p:spPr>
        <p:txBody>
          <a:bodyPr wrap="square" rtlCol="0">
            <a:spAutoFit/>
          </a:bodyPr>
          <a:lstStyle/>
          <a:p>
            <a:r>
              <a:rPr lang="en-IN" sz="2400" b="1" u="sng" dirty="0" smtClean="0"/>
              <a:t>2. </a:t>
            </a:r>
            <a:r>
              <a:rPr lang="en-IN" sz="2400" b="1" u="sng" dirty="0" err="1"/>
              <a:t>Zhuozhengyuan</a:t>
            </a:r>
            <a:endParaRPr lang="en-IN" sz="2400" b="1" u="sng" dirty="0"/>
          </a:p>
        </p:txBody>
      </p:sp>
      <p:sp>
        <p:nvSpPr>
          <p:cNvPr id="4" name="TextBox 3"/>
          <p:cNvSpPr txBox="1"/>
          <p:nvPr/>
        </p:nvSpPr>
        <p:spPr>
          <a:xfrm>
            <a:off x="6199833" y="2542233"/>
            <a:ext cx="5848141" cy="2308324"/>
          </a:xfrm>
          <a:prstGeom prst="rect">
            <a:avLst/>
          </a:prstGeom>
          <a:noFill/>
        </p:spPr>
        <p:txBody>
          <a:bodyPr wrap="square" rtlCol="0">
            <a:spAutoFit/>
          </a:bodyPr>
          <a:lstStyle/>
          <a:p>
            <a:r>
              <a:rPr lang="en-US" dirty="0"/>
              <a:t>Located in northeastern urban district, </a:t>
            </a:r>
            <a:r>
              <a:rPr lang="en-US" dirty="0" err="1"/>
              <a:t>Zhuozhengyuan</a:t>
            </a:r>
            <a:r>
              <a:rPr lang="en-US" dirty="0"/>
              <a:t> is the largest private garden in Suzhou and an important cultural unit under state protection. It has been included on the World Cultural Heritage List. Water and rockeries are arranged to </a:t>
            </a:r>
            <a:r>
              <a:rPr lang="en-US" dirty="0" smtClean="0"/>
              <a:t>represent </a:t>
            </a:r>
            <a:r>
              <a:rPr lang="en-US" dirty="0"/>
              <a:t>a pond and three isles, and featuring a simple and natural touch, they well preserve a style of the Ming Dynasty.</a:t>
            </a:r>
            <a:endParaRPr lang="en-IN" dirty="0"/>
          </a:p>
        </p:txBody>
      </p:sp>
    </p:spTree>
    <p:extLst>
      <p:ext uri="{BB962C8B-B14F-4D97-AF65-F5344CB8AC3E}">
        <p14:creationId xmlns:p14="http://schemas.microsoft.com/office/powerpoint/2010/main" val="13756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66" y="622997"/>
            <a:ext cx="6145404" cy="6145404"/>
          </a:xfrm>
          <a:prstGeom prst="rect">
            <a:avLst/>
          </a:prstGeom>
        </p:spPr>
      </p:pic>
      <p:sp>
        <p:nvSpPr>
          <p:cNvPr id="3" name="TextBox 2"/>
          <p:cNvSpPr txBox="1"/>
          <p:nvPr/>
        </p:nvSpPr>
        <p:spPr>
          <a:xfrm>
            <a:off x="1378299" y="180870"/>
            <a:ext cx="5275385" cy="461665"/>
          </a:xfrm>
          <a:prstGeom prst="rect">
            <a:avLst/>
          </a:prstGeom>
          <a:noFill/>
        </p:spPr>
        <p:txBody>
          <a:bodyPr wrap="square" rtlCol="0">
            <a:spAutoFit/>
          </a:bodyPr>
          <a:lstStyle/>
          <a:p>
            <a:r>
              <a:rPr lang="en-IN" sz="2400" b="1" u="sng" dirty="0"/>
              <a:t>3</a:t>
            </a:r>
            <a:r>
              <a:rPr lang="en-IN" sz="2400" b="1" u="sng" dirty="0" smtClean="0"/>
              <a:t>. Confucius Temple</a:t>
            </a:r>
            <a:endParaRPr lang="en-IN" sz="2400" b="1" u="sng" dirty="0"/>
          </a:p>
        </p:txBody>
      </p:sp>
      <p:sp>
        <p:nvSpPr>
          <p:cNvPr id="4" name="TextBox 3"/>
          <p:cNvSpPr txBox="1"/>
          <p:nvPr/>
        </p:nvSpPr>
        <p:spPr>
          <a:xfrm>
            <a:off x="6653684" y="2818536"/>
            <a:ext cx="5313903" cy="1754326"/>
          </a:xfrm>
          <a:prstGeom prst="rect">
            <a:avLst/>
          </a:prstGeom>
          <a:noFill/>
        </p:spPr>
        <p:txBody>
          <a:bodyPr wrap="square" rtlCol="0">
            <a:spAutoFit/>
          </a:bodyPr>
          <a:lstStyle/>
          <a:p>
            <a:r>
              <a:rPr lang="en-US"/>
              <a:t>Confucius Temple is a holy shrine of Confucius, a great thinker and educator of ancient China. Here, all the gates and halls are named “Dacheng (Great Accomplishments),,, implying the great accomplishments achieved by Confucius.</a:t>
            </a:r>
            <a:endParaRPr lang="en-IN" dirty="0"/>
          </a:p>
        </p:txBody>
      </p:sp>
    </p:spTree>
    <p:extLst>
      <p:ext uri="{BB962C8B-B14F-4D97-AF65-F5344CB8AC3E}">
        <p14:creationId xmlns:p14="http://schemas.microsoft.com/office/powerpoint/2010/main" val="3029091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86" y="1185707"/>
            <a:ext cx="8183469" cy="5466302"/>
          </a:xfrm>
          <a:prstGeom prst="rect">
            <a:avLst/>
          </a:prstGeom>
        </p:spPr>
      </p:pic>
      <p:sp>
        <p:nvSpPr>
          <p:cNvPr id="3" name="TextBox 2"/>
          <p:cNvSpPr txBox="1"/>
          <p:nvPr/>
        </p:nvSpPr>
        <p:spPr>
          <a:xfrm>
            <a:off x="1368251" y="150725"/>
            <a:ext cx="5275385" cy="461665"/>
          </a:xfrm>
          <a:prstGeom prst="rect">
            <a:avLst/>
          </a:prstGeom>
          <a:noFill/>
        </p:spPr>
        <p:txBody>
          <a:bodyPr wrap="square" rtlCol="0">
            <a:spAutoFit/>
          </a:bodyPr>
          <a:lstStyle/>
          <a:p>
            <a:r>
              <a:rPr lang="en-IN" sz="2400" b="1" u="sng" dirty="0" smtClean="0"/>
              <a:t>4. </a:t>
            </a:r>
            <a:r>
              <a:rPr lang="en-IN" sz="2400" b="1" u="sng" dirty="0" err="1" smtClean="0"/>
              <a:t>Hukou</a:t>
            </a:r>
            <a:r>
              <a:rPr lang="en-IN" sz="2400" b="1" u="sng" dirty="0" smtClean="0"/>
              <a:t> Waterfall </a:t>
            </a:r>
            <a:endParaRPr lang="en-IN" sz="2400" b="1" u="sng" dirty="0"/>
          </a:p>
        </p:txBody>
      </p:sp>
      <p:sp>
        <p:nvSpPr>
          <p:cNvPr id="4" name="TextBox 3"/>
          <p:cNvSpPr txBox="1"/>
          <p:nvPr/>
        </p:nvSpPr>
        <p:spPr>
          <a:xfrm>
            <a:off x="8561196" y="2764696"/>
            <a:ext cx="3366197" cy="2308324"/>
          </a:xfrm>
          <a:prstGeom prst="rect">
            <a:avLst/>
          </a:prstGeom>
          <a:noFill/>
        </p:spPr>
        <p:txBody>
          <a:bodyPr wrap="square" rtlCol="0">
            <a:spAutoFit/>
          </a:bodyPr>
          <a:lstStyle/>
          <a:p>
            <a:r>
              <a:rPr lang="en-US" dirty="0"/>
              <a:t>The </a:t>
            </a:r>
            <a:r>
              <a:rPr lang="en-US" dirty="0" err="1"/>
              <a:t>Hukou</a:t>
            </a:r>
            <a:r>
              <a:rPr lang="en-US" dirty="0"/>
              <a:t> Waterfall is the largest waterfall on the Yellow River, the second largest waterfall in China (after the </a:t>
            </a:r>
            <a:r>
              <a:rPr lang="en-US" dirty="0" err="1"/>
              <a:t>Huangguoshu</a:t>
            </a:r>
            <a:r>
              <a:rPr lang="en-US" dirty="0"/>
              <a:t> Waterfall in </a:t>
            </a:r>
            <a:r>
              <a:rPr lang="en-US" dirty="0" err="1"/>
              <a:t>Guizhou</a:t>
            </a:r>
            <a:r>
              <a:rPr lang="en-US" dirty="0"/>
              <a:t>), and the world’s largest yellow waterfall.</a:t>
            </a:r>
            <a:endParaRPr lang="en-IN" dirty="0"/>
          </a:p>
        </p:txBody>
      </p:sp>
    </p:spTree>
    <p:extLst>
      <p:ext uri="{BB962C8B-B14F-4D97-AF65-F5344CB8AC3E}">
        <p14:creationId xmlns:p14="http://schemas.microsoft.com/office/powerpoint/2010/main" val="671772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2" y="1336431"/>
            <a:ext cx="8033657" cy="5355771"/>
          </a:xfrm>
          <a:prstGeom prst="rect">
            <a:avLst/>
          </a:prstGeom>
        </p:spPr>
      </p:pic>
      <p:sp>
        <p:nvSpPr>
          <p:cNvPr id="3" name="TextBox 2"/>
          <p:cNvSpPr txBox="1"/>
          <p:nvPr/>
        </p:nvSpPr>
        <p:spPr>
          <a:xfrm>
            <a:off x="8450664" y="2371411"/>
            <a:ext cx="3607359" cy="3139321"/>
          </a:xfrm>
          <a:prstGeom prst="rect">
            <a:avLst/>
          </a:prstGeom>
          <a:noFill/>
        </p:spPr>
        <p:txBody>
          <a:bodyPr wrap="square" rtlCol="0">
            <a:spAutoFit/>
          </a:bodyPr>
          <a:lstStyle/>
          <a:p>
            <a:r>
              <a:rPr lang="en-US"/>
              <a:t>Jiayuguan Great Wall was built with rammed earth, making yellow its dominant hue and helping the pass blend harmoniously with the surrounding desert. The city where the pass is located is named after the pass, also called Jiayuguan, sitting in China’s northwest Gansu Province. </a:t>
            </a:r>
            <a:endParaRPr lang="en-IN" dirty="0"/>
          </a:p>
        </p:txBody>
      </p:sp>
      <p:sp>
        <p:nvSpPr>
          <p:cNvPr id="4" name="TextBox 3"/>
          <p:cNvSpPr txBox="1"/>
          <p:nvPr/>
        </p:nvSpPr>
        <p:spPr>
          <a:xfrm>
            <a:off x="1368251" y="150725"/>
            <a:ext cx="6087626" cy="461665"/>
          </a:xfrm>
          <a:prstGeom prst="rect">
            <a:avLst/>
          </a:prstGeom>
          <a:noFill/>
        </p:spPr>
        <p:txBody>
          <a:bodyPr wrap="square" rtlCol="0">
            <a:spAutoFit/>
          </a:bodyPr>
          <a:lstStyle/>
          <a:p>
            <a:r>
              <a:rPr lang="en-IN" sz="2400" b="1" u="sng" dirty="0" smtClean="0"/>
              <a:t>5. </a:t>
            </a:r>
            <a:r>
              <a:rPr lang="en-IN" sz="2400" b="1" u="sng" dirty="0" err="1" smtClean="0"/>
              <a:t>Jiayuguan</a:t>
            </a:r>
            <a:r>
              <a:rPr lang="en-IN" sz="2400" b="1" u="sng" dirty="0" smtClean="0"/>
              <a:t> the pass in the desert </a:t>
            </a:r>
            <a:endParaRPr lang="en-IN" sz="2400" b="1" u="sng" dirty="0"/>
          </a:p>
        </p:txBody>
      </p:sp>
    </p:spTree>
    <p:extLst>
      <p:ext uri="{BB962C8B-B14F-4D97-AF65-F5344CB8AC3E}">
        <p14:creationId xmlns:p14="http://schemas.microsoft.com/office/powerpoint/2010/main" val="2279901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04" y="1037701"/>
            <a:ext cx="8511896" cy="5674597"/>
          </a:xfrm>
          <a:prstGeom prst="rect">
            <a:avLst/>
          </a:prstGeom>
        </p:spPr>
      </p:pic>
      <p:sp>
        <p:nvSpPr>
          <p:cNvPr id="3" name="TextBox 2"/>
          <p:cNvSpPr txBox="1"/>
          <p:nvPr/>
        </p:nvSpPr>
        <p:spPr>
          <a:xfrm>
            <a:off x="1368251" y="150725"/>
            <a:ext cx="6087626" cy="461665"/>
          </a:xfrm>
          <a:prstGeom prst="rect">
            <a:avLst/>
          </a:prstGeom>
          <a:noFill/>
        </p:spPr>
        <p:txBody>
          <a:bodyPr wrap="square" rtlCol="0">
            <a:spAutoFit/>
          </a:bodyPr>
          <a:lstStyle/>
          <a:p>
            <a:r>
              <a:rPr lang="en-IN" sz="2400" b="1" u="sng" dirty="0" smtClean="0"/>
              <a:t>6. Cliff paintings on the </a:t>
            </a:r>
            <a:r>
              <a:rPr lang="en-IN" sz="2400" b="1" u="sng" dirty="0" err="1" smtClean="0"/>
              <a:t>Helan</a:t>
            </a:r>
            <a:r>
              <a:rPr lang="en-IN" sz="2400" b="1" u="sng" dirty="0" smtClean="0"/>
              <a:t> Mountains </a:t>
            </a:r>
            <a:endParaRPr lang="en-IN" sz="2400" b="1" u="sng" dirty="0"/>
          </a:p>
        </p:txBody>
      </p:sp>
      <p:sp>
        <p:nvSpPr>
          <p:cNvPr id="4" name="TextBox 3"/>
          <p:cNvSpPr txBox="1"/>
          <p:nvPr/>
        </p:nvSpPr>
        <p:spPr>
          <a:xfrm>
            <a:off x="8822453" y="2311120"/>
            <a:ext cx="3205425" cy="4247317"/>
          </a:xfrm>
          <a:prstGeom prst="rect">
            <a:avLst/>
          </a:prstGeom>
          <a:noFill/>
        </p:spPr>
        <p:txBody>
          <a:bodyPr wrap="square" rtlCol="0">
            <a:spAutoFit/>
          </a:bodyPr>
          <a:lstStyle/>
          <a:p>
            <a:r>
              <a:rPr lang="en-US" dirty="0"/>
              <a:t>At the mountain foot of </a:t>
            </a:r>
            <a:r>
              <a:rPr lang="en-US" dirty="0" err="1"/>
              <a:t>Helan</a:t>
            </a:r>
            <a:r>
              <a:rPr lang="en-US" dirty="0"/>
              <a:t> some 50 kilometers from Yinchuan, there are tens of thousands of paintings carved by ancient nomadic tribes on cliffs and rocks, dating to 6,000 years ago. The paintings are mostly devoted to human faces, handprints, and hunting and sacrificing images, as well as various animals.</a:t>
            </a:r>
          </a:p>
          <a:p>
            <a:r>
              <a:rPr lang="en-US" dirty="0"/>
              <a:t/>
            </a:r>
            <a:br>
              <a:rPr lang="en-US" dirty="0"/>
            </a:br>
            <a:endParaRPr lang="en-IN" b="1" dirty="0"/>
          </a:p>
        </p:txBody>
      </p:sp>
    </p:spTree>
    <p:extLst>
      <p:ext uri="{BB962C8B-B14F-4D97-AF65-F5344CB8AC3E}">
        <p14:creationId xmlns:p14="http://schemas.microsoft.com/office/powerpoint/2010/main" val="2893798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70" y="1391697"/>
            <a:ext cx="7784294" cy="5159829"/>
          </a:xfrm>
          <a:prstGeom prst="rect">
            <a:avLst/>
          </a:prstGeom>
        </p:spPr>
      </p:pic>
      <p:sp>
        <p:nvSpPr>
          <p:cNvPr id="3" name="TextBox 2"/>
          <p:cNvSpPr txBox="1"/>
          <p:nvPr/>
        </p:nvSpPr>
        <p:spPr>
          <a:xfrm>
            <a:off x="2561863" y="442127"/>
            <a:ext cx="5915301" cy="461665"/>
          </a:xfrm>
          <a:prstGeom prst="rect">
            <a:avLst/>
          </a:prstGeom>
          <a:noFill/>
        </p:spPr>
        <p:txBody>
          <a:bodyPr wrap="square" rtlCol="0">
            <a:spAutoFit/>
          </a:bodyPr>
          <a:lstStyle/>
          <a:p>
            <a:r>
              <a:rPr lang="en-IN" sz="2400" b="1" u="sng" dirty="0" smtClean="0"/>
              <a:t>China – A brief Introduction</a:t>
            </a:r>
            <a:endParaRPr lang="en-IN" sz="2400" b="1" u="sng" dirty="0"/>
          </a:p>
        </p:txBody>
      </p:sp>
      <p:sp>
        <p:nvSpPr>
          <p:cNvPr id="4" name="TextBox 3"/>
          <p:cNvSpPr txBox="1"/>
          <p:nvPr/>
        </p:nvSpPr>
        <p:spPr>
          <a:xfrm>
            <a:off x="8671727" y="1391697"/>
            <a:ext cx="3285811" cy="4801314"/>
          </a:xfrm>
          <a:prstGeom prst="rect">
            <a:avLst/>
          </a:prstGeom>
          <a:noFill/>
        </p:spPr>
        <p:txBody>
          <a:bodyPr wrap="square" rtlCol="0">
            <a:spAutoFit/>
          </a:bodyPr>
          <a:lstStyle/>
          <a:p>
            <a:r>
              <a:rPr lang="en-US" dirty="0"/>
              <a:t>China is a populous nation in East Asia whose vast landscape encompasses </a:t>
            </a:r>
            <a:r>
              <a:rPr lang="en-US" b="1" i="1" dirty="0"/>
              <a:t>grassland, desert, mountains, lakes, rivers and more than 14,000km of coastline</a:t>
            </a:r>
            <a:r>
              <a:rPr lang="en-US" dirty="0"/>
              <a:t>. Capital Beijing mixes modern architecture with historic sites such as the Forbidden City palace complex and Tiananmen Square. Shanghai is a skyscraper-studded global financial center. The iconic Great Wall of China runs east-west across the country's north.</a:t>
            </a:r>
            <a:endParaRPr lang="en-IN" dirty="0"/>
          </a:p>
        </p:txBody>
      </p:sp>
    </p:spTree>
    <p:extLst>
      <p:ext uri="{BB962C8B-B14F-4D97-AF65-F5344CB8AC3E}">
        <p14:creationId xmlns:p14="http://schemas.microsoft.com/office/powerpoint/2010/main" val="130135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81" y="1087944"/>
            <a:ext cx="8481750" cy="5654500"/>
          </a:xfrm>
          <a:prstGeom prst="rect">
            <a:avLst/>
          </a:prstGeom>
        </p:spPr>
      </p:pic>
      <p:sp>
        <p:nvSpPr>
          <p:cNvPr id="3" name="TextBox 2"/>
          <p:cNvSpPr txBox="1"/>
          <p:nvPr/>
        </p:nvSpPr>
        <p:spPr>
          <a:xfrm>
            <a:off x="8963129" y="833134"/>
            <a:ext cx="3034603" cy="5909310"/>
          </a:xfrm>
          <a:prstGeom prst="rect">
            <a:avLst/>
          </a:prstGeom>
          <a:noFill/>
        </p:spPr>
        <p:txBody>
          <a:bodyPr wrap="square" rtlCol="0">
            <a:spAutoFit/>
          </a:bodyPr>
          <a:lstStyle/>
          <a:p>
            <a:r>
              <a:rPr lang="en-US" dirty="0"/>
              <a:t>One of China’s key scenic spots, </a:t>
            </a:r>
            <a:r>
              <a:rPr lang="en-US" dirty="0" err="1"/>
              <a:t>Mingsha</a:t>
            </a:r>
            <a:r>
              <a:rPr lang="en-US" dirty="0"/>
              <a:t> Hill and Crescent-Moon Spring exist harmoniously and constitute a miracle wrought by nature in the desert. The </a:t>
            </a:r>
            <a:r>
              <a:rPr lang="en-US" dirty="0" err="1"/>
              <a:t>Mingsha</a:t>
            </a:r>
            <a:r>
              <a:rPr lang="en-US" dirty="0"/>
              <a:t> Hill has a knife-like ridge and emits a humming sound at the mere touch of a foot. The spring got its name for its crescent-moon shape. Under the sunset glow, the visitors can listen to the sweet sound made by the bells around the camel neck. This scenic area is an ideal place for Chinese and foreign tourists to enjoy the desert scenery.</a:t>
            </a:r>
            <a:endParaRPr lang="en-IN" dirty="0"/>
          </a:p>
        </p:txBody>
      </p:sp>
      <p:sp>
        <p:nvSpPr>
          <p:cNvPr id="4" name="TextBox 3"/>
          <p:cNvSpPr txBox="1"/>
          <p:nvPr/>
        </p:nvSpPr>
        <p:spPr>
          <a:xfrm>
            <a:off x="1368251" y="150725"/>
            <a:ext cx="8499230" cy="461665"/>
          </a:xfrm>
          <a:prstGeom prst="rect">
            <a:avLst/>
          </a:prstGeom>
          <a:noFill/>
        </p:spPr>
        <p:txBody>
          <a:bodyPr wrap="square" rtlCol="0">
            <a:spAutoFit/>
          </a:bodyPr>
          <a:lstStyle/>
          <a:p>
            <a:r>
              <a:rPr lang="en-IN" sz="2400" b="1" u="sng" dirty="0"/>
              <a:t>7</a:t>
            </a:r>
            <a:r>
              <a:rPr lang="en-IN" sz="2400" b="1" u="sng" dirty="0" smtClean="0"/>
              <a:t>. </a:t>
            </a:r>
            <a:r>
              <a:rPr lang="en-IN" sz="2400" b="1" u="sng" dirty="0" err="1" smtClean="0"/>
              <a:t>Mingsha</a:t>
            </a:r>
            <a:r>
              <a:rPr lang="en-IN" sz="2400" b="1" u="sng" dirty="0" smtClean="0"/>
              <a:t> Hill and Crescent-Moon Spring Scenic Area </a:t>
            </a:r>
            <a:endParaRPr lang="en-IN" sz="2400" b="1" u="sng" dirty="0"/>
          </a:p>
        </p:txBody>
      </p:sp>
    </p:spTree>
    <p:extLst>
      <p:ext uri="{BB962C8B-B14F-4D97-AF65-F5344CB8AC3E}">
        <p14:creationId xmlns:p14="http://schemas.microsoft.com/office/powerpoint/2010/main" val="3260480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66" y="1735190"/>
            <a:ext cx="11465169" cy="3015577"/>
          </a:xfrm>
          <a:prstGeom prst="rect">
            <a:avLst/>
          </a:prstGeom>
        </p:spPr>
      </p:pic>
      <p:sp>
        <p:nvSpPr>
          <p:cNvPr id="3" name="TextBox 2"/>
          <p:cNvSpPr txBox="1"/>
          <p:nvPr/>
        </p:nvSpPr>
        <p:spPr>
          <a:xfrm>
            <a:off x="1368251" y="150725"/>
            <a:ext cx="8499230" cy="461665"/>
          </a:xfrm>
          <a:prstGeom prst="rect">
            <a:avLst/>
          </a:prstGeom>
          <a:noFill/>
        </p:spPr>
        <p:txBody>
          <a:bodyPr wrap="square" rtlCol="0">
            <a:spAutoFit/>
          </a:bodyPr>
          <a:lstStyle/>
          <a:p>
            <a:r>
              <a:rPr lang="en-IN" sz="2400" b="1" u="sng" dirty="0" smtClean="0"/>
              <a:t>8. China’s Snow Town </a:t>
            </a:r>
            <a:endParaRPr lang="en-IN" sz="2400" b="1" u="sng" dirty="0"/>
          </a:p>
        </p:txBody>
      </p:sp>
      <p:sp>
        <p:nvSpPr>
          <p:cNvPr id="4" name="TextBox 3"/>
          <p:cNvSpPr txBox="1"/>
          <p:nvPr/>
        </p:nvSpPr>
        <p:spPr>
          <a:xfrm>
            <a:off x="1316334" y="5004079"/>
            <a:ext cx="10530673" cy="1754326"/>
          </a:xfrm>
          <a:prstGeom prst="rect">
            <a:avLst/>
          </a:prstGeom>
          <a:noFill/>
        </p:spPr>
        <p:txBody>
          <a:bodyPr wrap="square" rtlCol="0">
            <a:spAutoFit/>
          </a:bodyPr>
          <a:lstStyle/>
          <a:p>
            <a:r>
              <a:rPr lang="en-US" dirty="0"/>
              <a:t>China’s Snow Town is the paradise of photographers. It is located in the forest and mountain area of Heilongjiang province. You can take some photos of the wooden houses with red lanterns, go skiing, take the romantic horse/dog sleigh through the forest, take the snowmobile to watch sunrise, visit the local tiny museums. At night, you can taste the local dishes and wines in the farmers’ family restaurants; experience the farmers’ unique </a:t>
            </a:r>
            <a:r>
              <a:rPr lang="en-US" dirty="0" err="1"/>
              <a:t>kangtou</a:t>
            </a:r>
            <a:r>
              <a:rPr lang="en-US" dirty="0"/>
              <a:t> (a kind of </a:t>
            </a:r>
            <a:r>
              <a:rPr lang="en-US" dirty="0" err="1"/>
              <a:t>heatable</a:t>
            </a:r>
            <a:r>
              <a:rPr lang="en-US" dirty="0"/>
              <a:t> brick bed) in their family hotels.</a:t>
            </a:r>
            <a:endParaRPr lang="en-IN" dirty="0"/>
          </a:p>
        </p:txBody>
      </p:sp>
    </p:spTree>
    <p:extLst>
      <p:ext uri="{BB962C8B-B14F-4D97-AF65-F5344CB8AC3E}">
        <p14:creationId xmlns:p14="http://schemas.microsoft.com/office/powerpoint/2010/main" val="316826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21" y="846782"/>
            <a:ext cx="8768129" cy="5845419"/>
          </a:xfrm>
          <a:prstGeom prst="rect">
            <a:avLst/>
          </a:prstGeom>
        </p:spPr>
      </p:pic>
      <p:sp>
        <p:nvSpPr>
          <p:cNvPr id="3" name="TextBox 2"/>
          <p:cNvSpPr txBox="1"/>
          <p:nvPr/>
        </p:nvSpPr>
        <p:spPr>
          <a:xfrm>
            <a:off x="1368251" y="-20097"/>
            <a:ext cx="8499230" cy="461665"/>
          </a:xfrm>
          <a:prstGeom prst="rect">
            <a:avLst/>
          </a:prstGeom>
          <a:noFill/>
        </p:spPr>
        <p:txBody>
          <a:bodyPr wrap="square" rtlCol="0">
            <a:spAutoFit/>
          </a:bodyPr>
          <a:lstStyle/>
          <a:p>
            <a:r>
              <a:rPr lang="en-IN" sz="2400" b="1" u="sng" dirty="0"/>
              <a:t>9</a:t>
            </a:r>
            <a:r>
              <a:rPr lang="en-IN" sz="2400" b="1" u="sng" dirty="0" smtClean="0"/>
              <a:t>. Benxi Water Cave </a:t>
            </a:r>
            <a:endParaRPr lang="en-IN" sz="2400" b="1" u="sng" dirty="0"/>
          </a:p>
        </p:txBody>
      </p:sp>
      <p:sp>
        <p:nvSpPr>
          <p:cNvPr id="4" name="TextBox 3"/>
          <p:cNvSpPr txBox="1"/>
          <p:nvPr/>
        </p:nvSpPr>
        <p:spPr>
          <a:xfrm>
            <a:off x="9294725" y="1085222"/>
            <a:ext cx="2713055" cy="4524315"/>
          </a:xfrm>
          <a:prstGeom prst="rect">
            <a:avLst/>
          </a:prstGeom>
          <a:noFill/>
        </p:spPr>
        <p:txBody>
          <a:bodyPr wrap="square" rtlCol="0">
            <a:spAutoFit/>
          </a:bodyPr>
          <a:lstStyle/>
          <a:p>
            <a:r>
              <a:rPr lang="en-US" dirty="0"/>
              <a:t>Located west of Benxi County, the Benxi Water Cave is a large water-eroded cave that was formed about five million years ago. Stretching from northwest to southeast, it consists of three sections: water cave, dry cave, and </a:t>
            </a:r>
            <a:r>
              <a:rPr lang="en-US" dirty="0" smtClean="0"/>
              <a:t>drainage.</a:t>
            </a:r>
            <a:br>
              <a:rPr lang="en-US" dirty="0" smtClean="0"/>
            </a:br>
            <a:r>
              <a:rPr lang="en-US" dirty="0"/>
              <a:t>T</a:t>
            </a:r>
            <a:r>
              <a:rPr lang="en-US" dirty="0" smtClean="0"/>
              <a:t>he </a:t>
            </a:r>
            <a:r>
              <a:rPr lang="en-US" dirty="0"/>
              <a:t>cave </a:t>
            </a:r>
            <a:r>
              <a:rPr lang="en-US" dirty="0" smtClean="0"/>
              <a:t>is the </a:t>
            </a:r>
            <a:r>
              <a:rPr lang="en-US" dirty="0"/>
              <a:t>longest of its kind that can be visited by tourists on a boat in China.</a:t>
            </a:r>
            <a:endParaRPr lang="en-IN" b="1" dirty="0"/>
          </a:p>
        </p:txBody>
      </p:sp>
    </p:spTree>
    <p:extLst>
      <p:ext uri="{BB962C8B-B14F-4D97-AF65-F5344CB8AC3E}">
        <p14:creationId xmlns:p14="http://schemas.microsoft.com/office/powerpoint/2010/main" val="2147455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8752" y="512465"/>
            <a:ext cx="6742444" cy="553998"/>
          </a:xfrm>
          <a:prstGeom prst="rect">
            <a:avLst/>
          </a:prstGeom>
          <a:noFill/>
        </p:spPr>
        <p:txBody>
          <a:bodyPr wrap="square" rtlCol="0">
            <a:spAutoFit/>
          </a:bodyPr>
          <a:lstStyle/>
          <a:p>
            <a:r>
              <a:rPr lang="en-IN" sz="3000" b="1" u="sng" dirty="0" smtClean="0"/>
              <a:t>Part 4: Food</a:t>
            </a:r>
            <a:endParaRPr lang="en-IN" sz="30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203" y="1625656"/>
            <a:ext cx="9814560" cy="4511040"/>
          </a:xfrm>
          <a:prstGeom prst="rect">
            <a:avLst/>
          </a:prstGeom>
        </p:spPr>
      </p:pic>
    </p:spTree>
    <p:extLst>
      <p:ext uri="{BB962C8B-B14F-4D97-AF65-F5344CB8AC3E}">
        <p14:creationId xmlns:p14="http://schemas.microsoft.com/office/powerpoint/2010/main" val="2232520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6" y="1549623"/>
            <a:ext cx="7498877" cy="4976465"/>
          </a:xfrm>
          <a:prstGeom prst="rect">
            <a:avLst/>
          </a:prstGeom>
        </p:spPr>
      </p:pic>
      <p:sp>
        <p:nvSpPr>
          <p:cNvPr id="3" name="TextBox 2"/>
          <p:cNvSpPr txBox="1"/>
          <p:nvPr/>
        </p:nvSpPr>
        <p:spPr>
          <a:xfrm>
            <a:off x="7777425" y="1549623"/>
            <a:ext cx="4240404" cy="4524315"/>
          </a:xfrm>
          <a:prstGeom prst="rect">
            <a:avLst/>
          </a:prstGeom>
          <a:noFill/>
        </p:spPr>
        <p:txBody>
          <a:bodyPr wrap="square" rtlCol="0">
            <a:spAutoFit/>
          </a:bodyPr>
          <a:lstStyle/>
          <a:p>
            <a:r>
              <a:rPr lang="en-US" dirty="0"/>
              <a:t>People in Shandong even like to eat foods made of wheat flour as staple food. It’s common to see that Shandong people eat big cakes stuffed with scallions or minced meat when they eat three meals a day</a:t>
            </a:r>
            <a:r>
              <a:rPr lang="en-US" dirty="0" smtClean="0"/>
              <a:t>.</a:t>
            </a:r>
            <a:br>
              <a:rPr lang="en-US" dirty="0" smtClean="0"/>
            </a:br>
            <a:r>
              <a:rPr lang="en-US" dirty="0" smtClean="0"/>
              <a:t/>
            </a:r>
            <a:br>
              <a:rPr lang="en-US" dirty="0" smtClean="0"/>
            </a:br>
            <a:r>
              <a:rPr lang="en-IN" b="1" u="sng" dirty="0"/>
              <a:t>Notable Shandong Dishes</a:t>
            </a:r>
            <a:r>
              <a:rPr lang="en-IN" dirty="0"/>
              <a:t>: Sweet and Sour Carp, Braised Sea Cucumber with Scallion, Braised Intestines in Brown Sauce, Braised Prawns in Oil, Steamed Stuffed Tofu, </a:t>
            </a:r>
            <a:r>
              <a:rPr lang="en-IN" dirty="0" err="1"/>
              <a:t>Dezhou</a:t>
            </a:r>
            <a:r>
              <a:rPr lang="en-IN" dirty="0"/>
              <a:t> Braised Chicken, Caramel Sweet Potato, </a:t>
            </a:r>
            <a:r>
              <a:rPr lang="en-IN" dirty="0" err="1"/>
              <a:t>Omelet</a:t>
            </a:r>
            <a:r>
              <a:rPr lang="en-IN" dirty="0"/>
              <a:t> Chicken Slices, Four Joy Meatballs</a:t>
            </a:r>
            <a:endParaRPr lang="en-IN" b="1" dirty="0"/>
          </a:p>
        </p:txBody>
      </p:sp>
      <p:sp>
        <p:nvSpPr>
          <p:cNvPr id="4" name="TextBox 3"/>
          <p:cNvSpPr txBox="1"/>
          <p:nvPr/>
        </p:nvSpPr>
        <p:spPr>
          <a:xfrm>
            <a:off x="1368251" y="-20097"/>
            <a:ext cx="8499230" cy="461665"/>
          </a:xfrm>
          <a:prstGeom prst="rect">
            <a:avLst/>
          </a:prstGeom>
          <a:noFill/>
        </p:spPr>
        <p:txBody>
          <a:bodyPr wrap="square" rtlCol="0">
            <a:spAutoFit/>
          </a:bodyPr>
          <a:lstStyle/>
          <a:p>
            <a:r>
              <a:rPr lang="en-IN" sz="2400" b="1" u="sng" dirty="0" smtClean="0"/>
              <a:t>1. Shandong Cuisine </a:t>
            </a:r>
            <a:endParaRPr lang="en-IN" sz="2400" b="1" u="sng" dirty="0"/>
          </a:p>
        </p:txBody>
      </p:sp>
    </p:spTree>
    <p:extLst>
      <p:ext uri="{BB962C8B-B14F-4D97-AF65-F5344CB8AC3E}">
        <p14:creationId xmlns:p14="http://schemas.microsoft.com/office/powerpoint/2010/main" val="238229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86" y="1165860"/>
            <a:ext cx="8191500" cy="5692140"/>
          </a:xfrm>
          <a:prstGeom prst="rect">
            <a:avLst/>
          </a:prstGeom>
        </p:spPr>
      </p:pic>
      <p:sp>
        <p:nvSpPr>
          <p:cNvPr id="3" name="TextBox 2"/>
          <p:cNvSpPr txBox="1"/>
          <p:nvPr/>
        </p:nvSpPr>
        <p:spPr>
          <a:xfrm>
            <a:off x="1368251" y="-20097"/>
            <a:ext cx="8499230" cy="461665"/>
          </a:xfrm>
          <a:prstGeom prst="rect">
            <a:avLst/>
          </a:prstGeom>
          <a:noFill/>
        </p:spPr>
        <p:txBody>
          <a:bodyPr wrap="square" rtlCol="0">
            <a:spAutoFit/>
          </a:bodyPr>
          <a:lstStyle/>
          <a:p>
            <a:r>
              <a:rPr lang="en-IN" sz="2400" b="1" u="sng" dirty="0"/>
              <a:t>2</a:t>
            </a:r>
            <a:r>
              <a:rPr lang="en-IN" sz="2400" b="1" u="sng" dirty="0" smtClean="0"/>
              <a:t>. Fujian Cuisine </a:t>
            </a:r>
            <a:endParaRPr lang="en-IN" sz="2400" b="1" u="sng" dirty="0"/>
          </a:p>
        </p:txBody>
      </p:sp>
      <p:sp>
        <p:nvSpPr>
          <p:cNvPr id="4" name="TextBox 3"/>
          <p:cNvSpPr txBox="1"/>
          <p:nvPr/>
        </p:nvSpPr>
        <p:spPr>
          <a:xfrm>
            <a:off x="8531051" y="1165860"/>
            <a:ext cx="3426487" cy="4801314"/>
          </a:xfrm>
          <a:prstGeom prst="rect">
            <a:avLst/>
          </a:prstGeom>
          <a:noFill/>
        </p:spPr>
        <p:txBody>
          <a:bodyPr wrap="square" rtlCol="0">
            <a:spAutoFit/>
          </a:bodyPr>
          <a:lstStyle/>
          <a:p>
            <a:r>
              <a:rPr lang="en-US" dirty="0"/>
              <a:t>The most characteristic aspect of Fujian cuisine is that the dishes are served in soup. The cooking methods are stewing, boiling, braising, quick-boiling, and steaming</a:t>
            </a:r>
            <a:r>
              <a:rPr lang="en-US" dirty="0" smtClean="0"/>
              <a:t>.</a:t>
            </a:r>
            <a:br>
              <a:rPr lang="en-US" dirty="0" smtClean="0"/>
            </a:br>
            <a:r>
              <a:rPr lang="en-US" dirty="0" smtClean="0"/>
              <a:t/>
            </a:r>
            <a:br>
              <a:rPr lang="en-US" dirty="0" smtClean="0"/>
            </a:br>
            <a:r>
              <a:rPr lang="en-IN" b="1" u="sng" dirty="0"/>
              <a:t>Notable Sichuan Dishes</a:t>
            </a:r>
            <a:r>
              <a:rPr lang="en-IN" dirty="0"/>
              <a:t>: Buddha Jumps over the Wall, Braised Sea Clam with Chicken Soup, Sweet and Sour Litchis, Sliced Whelk in Red </a:t>
            </a:r>
            <a:r>
              <a:rPr lang="en-IN" dirty="0" err="1"/>
              <a:t>Vinasse</a:t>
            </a:r>
            <a:r>
              <a:rPr lang="en-IN" dirty="0"/>
              <a:t>, Fuzhou Fish Balls, Oyster Omelette, Drunken Ribs</a:t>
            </a:r>
          </a:p>
          <a:p>
            <a:r>
              <a:rPr lang="en-IN" dirty="0"/>
              <a:t/>
            </a:r>
            <a:br>
              <a:rPr lang="en-IN" dirty="0"/>
            </a:br>
            <a:endParaRPr lang="en-IN" dirty="0"/>
          </a:p>
        </p:txBody>
      </p:sp>
    </p:spTree>
    <p:extLst>
      <p:ext uri="{BB962C8B-B14F-4D97-AF65-F5344CB8AC3E}">
        <p14:creationId xmlns:p14="http://schemas.microsoft.com/office/powerpoint/2010/main" val="109467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722" y="1229667"/>
            <a:ext cx="8389620" cy="2971800"/>
          </a:xfrm>
          <a:prstGeom prst="rect">
            <a:avLst/>
          </a:prstGeom>
        </p:spPr>
      </p:pic>
      <p:sp>
        <p:nvSpPr>
          <p:cNvPr id="3" name="TextBox 2"/>
          <p:cNvSpPr txBox="1"/>
          <p:nvPr/>
        </p:nvSpPr>
        <p:spPr>
          <a:xfrm>
            <a:off x="1637881" y="4541855"/>
            <a:ext cx="9927772" cy="1477328"/>
          </a:xfrm>
          <a:prstGeom prst="rect">
            <a:avLst/>
          </a:prstGeom>
          <a:noFill/>
        </p:spPr>
        <p:txBody>
          <a:bodyPr wrap="square" rtlCol="0">
            <a:spAutoFit/>
          </a:bodyPr>
          <a:lstStyle/>
          <a:p>
            <a:r>
              <a:rPr lang="en-US" dirty="0"/>
              <a:t>Hunan Cuisine (Xiang Cuisine) is famous for its hot and spicy</a:t>
            </a:r>
            <a:r>
              <a:rPr lang="en-US" dirty="0" smtClean="0"/>
              <a:t>.</a:t>
            </a:r>
            <a:br>
              <a:rPr lang="en-US" dirty="0" smtClean="0"/>
            </a:br>
            <a:r>
              <a:rPr lang="en-US" dirty="0" smtClean="0"/>
              <a:t/>
            </a:r>
            <a:br>
              <a:rPr lang="en-US" dirty="0" smtClean="0"/>
            </a:br>
            <a:r>
              <a:rPr lang="en-IN" b="1" u="sng" dirty="0"/>
              <a:t>Notable Hunan Dishes</a:t>
            </a:r>
            <a:r>
              <a:rPr lang="en-IN" dirty="0"/>
              <a:t>: Steamed Fish Head with Chopped Chili, Steamed Preserved Meat, Chairman Mao’s Red Braised Pork, Fried Pork with Chili, Tasty Lobster, Changsha Stinky Tofu, Hunan Rice Noodles, Spicy Salted Duck</a:t>
            </a:r>
          </a:p>
        </p:txBody>
      </p:sp>
      <p:sp>
        <p:nvSpPr>
          <p:cNvPr id="5" name="TextBox 4"/>
          <p:cNvSpPr txBox="1"/>
          <p:nvPr/>
        </p:nvSpPr>
        <p:spPr>
          <a:xfrm>
            <a:off x="1368251" y="-20097"/>
            <a:ext cx="8499230" cy="461665"/>
          </a:xfrm>
          <a:prstGeom prst="rect">
            <a:avLst/>
          </a:prstGeom>
          <a:noFill/>
        </p:spPr>
        <p:txBody>
          <a:bodyPr wrap="square" rtlCol="0">
            <a:spAutoFit/>
          </a:bodyPr>
          <a:lstStyle/>
          <a:p>
            <a:r>
              <a:rPr lang="en-IN" sz="2400" b="1" u="sng" dirty="0" smtClean="0"/>
              <a:t>3. Hunan Cuisine </a:t>
            </a:r>
            <a:endParaRPr lang="en-IN" sz="2400" b="1" u="sng" dirty="0"/>
          </a:p>
        </p:txBody>
      </p:sp>
    </p:spTree>
    <p:extLst>
      <p:ext uri="{BB962C8B-B14F-4D97-AF65-F5344CB8AC3E}">
        <p14:creationId xmlns:p14="http://schemas.microsoft.com/office/powerpoint/2010/main" val="1811946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8703" y="683287"/>
            <a:ext cx="5747657" cy="553998"/>
          </a:xfrm>
          <a:prstGeom prst="rect">
            <a:avLst/>
          </a:prstGeom>
          <a:noFill/>
        </p:spPr>
        <p:txBody>
          <a:bodyPr wrap="square" rtlCol="0">
            <a:spAutoFit/>
          </a:bodyPr>
          <a:lstStyle/>
          <a:p>
            <a:r>
              <a:rPr lang="en-IN" sz="3000" b="1" u="sng" dirty="0" smtClean="0"/>
              <a:t>Part 5: Festivals</a:t>
            </a:r>
            <a:endParaRPr lang="en-IN" sz="30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878" y="1814146"/>
            <a:ext cx="9715500" cy="4495800"/>
          </a:xfrm>
          <a:prstGeom prst="rect">
            <a:avLst/>
          </a:prstGeom>
        </p:spPr>
      </p:pic>
    </p:spTree>
    <p:extLst>
      <p:ext uri="{BB962C8B-B14F-4D97-AF65-F5344CB8AC3E}">
        <p14:creationId xmlns:p14="http://schemas.microsoft.com/office/powerpoint/2010/main" val="3485162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6" y="852601"/>
            <a:ext cx="8249243" cy="3839980"/>
          </a:xfrm>
          <a:prstGeom prst="rect">
            <a:avLst/>
          </a:prstGeom>
        </p:spPr>
      </p:pic>
      <p:sp>
        <p:nvSpPr>
          <p:cNvPr id="3" name="TextBox 2"/>
          <p:cNvSpPr txBox="1"/>
          <p:nvPr/>
        </p:nvSpPr>
        <p:spPr>
          <a:xfrm>
            <a:off x="1698171" y="231112"/>
            <a:ext cx="4883499" cy="461665"/>
          </a:xfrm>
          <a:prstGeom prst="rect">
            <a:avLst/>
          </a:prstGeom>
          <a:noFill/>
        </p:spPr>
        <p:txBody>
          <a:bodyPr wrap="square" rtlCol="0">
            <a:spAutoFit/>
          </a:bodyPr>
          <a:lstStyle/>
          <a:p>
            <a:r>
              <a:rPr lang="en-IN" sz="2400" b="1" u="sng" dirty="0" smtClean="0"/>
              <a:t>1. Spring Festival</a:t>
            </a:r>
            <a:endParaRPr lang="en-IN" sz="2400" b="1" u="sng" dirty="0"/>
          </a:p>
        </p:txBody>
      </p:sp>
      <p:sp>
        <p:nvSpPr>
          <p:cNvPr id="4" name="TextBox 3"/>
          <p:cNvSpPr txBox="1"/>
          <p:nvPr/>
        </p:nvSpPr>
        <p:spPr>
          <a:xfrm>
            <a:off x="8671728" y="852601"/>
            <a:ext cx="3205424" cy="3693319"/>
          </a:xfrm>
          <a:prstGeom prst="rect">
            <a:avLst/>
          </a:prstGeom>
          <a:noFill/>
        </p:spPr>
        <p:txBody>
          <a:bodyPr wrap="square" rtlCol="0">
            <a:spAutoFit/>
          </a:bodyPr>
          <a:lstStyle/>
          <a:p>
            <a:r>
              <a:rPr lang="en-US" b="1" dirty="0"/>
              <a:t>Time</a:t>
            </a:r>
          </a:p>
          <a:p>
            <a:r>
              <a:rPr lang="en-US" dirty="0"/>
              <a:t>The first day of the first lunar month every year (which generally falls between the last 10-day period of January and the first 10-day period of February</a:t>
            </a:r>
            <a:r>
              <a:rPr lang="en-US" dirty="0" smtClean="0"/>
              <a:t>)</a:t>
            </a:r>
            <a:br>
              <a:rPr lang="en-US" dirty="0" smtClean="0"/>
            </a:br>
            <a:endParaRPr lang="en-US" dirty="0"/>
          </a:p>
          <a:p>
            <a:r>
              <a:rPr lang="en-US" b="1" dirty="0"/>
              <a:t>Venue</a:t>
            </a:r>
          </a:p>
          <a:p>
            <a:r>
              <a:rPr lang="en-US" dirty="0"/>
              <a:t>All over the country</a:t>
            </a:r>
          </a:p>
          <a:p>
            <a:r>
              <a:rPr lang="en-US" dirty="0"/>
              <a:t/>
            </a:r>
            <a:br>
              <a:rPr lang="en-US" dirty="0"/>
            </a:br>
            <a:endParaRPr lang="en-IN" dirty="0"/>
          </a:p>
        </p:txBody>
      </p:sp>
      <p:sp>
        <p:nvSpPr>
          <p:cNvPr id="5" name="TextBox 4"/>
          <p:cNvSpPr txBox="1"/>
          <p:nvPr/>
        </p:nvSpPr>
        <p:spPr>
          <a:xfrm>
            <a:off x="1577590" y="4943789"/>
            <a:ext cx="10138787" cy="1200329"/>
          </a:xfrm>
          <a:prstGeom prst="rect">
            <a:avLst/>
          </a:prstGeom>
          <a:noFill/>
        </p:spPr>
        <p:txBody>
          <a:bodyPr wrap="square" rtlCol="0">
            <a:spAutoFit/>
          </a:bodyPr>
          <a:lstStyle/>
          <a:p>
            <a:r>
              <a:rPr lang="en-US" b="1" u="sng" dirty="0" smtClean="0"/>
              <a:t>About</a:t>
            </a:r>
            <a:r>
              <a:rPr lang="en-US" dirty="0" smtClean="0"/>
              <a:t/>
            </a:r>
            <a:br>
              <a:rPr lang="en-US" dirty="0" smtClean="0"/>
            </a:br>
            <a:r>
              <a:rPr lang="en-US" dirty="0" smtClean="0"/>
              <a:t/>
            </a:r>
            <a:br>
              <a:rPr lang="en-US" dirty="0" smtClean="0"/>
            </a:br>
            <a:r>
              <a:rPr lang="en-US" dirty="0" smtClean="0"/>
              <a:t>After </a:t>
            </a:r>
            <a:r>
              <a:rPr lang="en-US" dirty="0"/>
              <a:t>a year’s farm work, the Chinese ancestors held an activity to offer sacrifices to gods and ancestors and celebrate a good harvest at the end of an old year.</a:t>
            </a:r>
            <a:endParaRPr lang="en-IN" dirty="0"/>
          </a:p>
        </p:txBody>
      </p:sp>
    </p:spTree>
    <p:extLst>
      <p:ext uri="{BB962C8B-B14F-4D97-AF65-F5344CB8AC3E}">
        <p14:creationId xmlns:p14="http://schemas.microsoft.com/office/powerpoint/2010/main" val="381320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51" y="1395211"/>
            <a:ext cx="8350180" cy="3886965"/>
          </a:xfrm>
          <a:prstGeom prst="rect">
            <a:avLst/>
          </a:prstGeom>
        </p:spPr>
      </p:pic>
      <p:sp>
        <p:nvSpPr>
          <p:cNvPr id="3" name="TextBox 2"/>
          <p:cNvSpPr txBox="1"/>
          <p:nvPr/>
        </p:nvSpPr>
        <p:spPr>
          <a:xfrm>
            <a:off x="8832501" y="1477108"/>
            <a:ext cx="3104941" cy="2585323"/>
          </a:xfrm>
          <a:prstGeom prst="rect">
            <a:avLst/>
          </a:prstGeom>
          <a:noFill/>
        </p:spPr>
        <p:txBody>
          <a:bodyPr wrap="square" rtlCol="0">
            <a:spAutoFit/>
          </a:bodyPr>
          <a:lstStyle/>
          <a:p>
            <a:r>
              <a:rPr lang="en-US" b="1" dirty="0"/>
              <a:t>Time</a:t>
            </a:r>
          </a:p>
          <a:p>
            <a:r>
              <a:rPr lang="en-US" dirty="0"/>
              <a:t>Mid July every </a:t>
            </a:r>
            <a:r>
              <a:rPr lang="en-US" dirty="0" smtClean="0"/>
              <a:t>year</a:t>
            </a:r>
            <a:br>
              <a:rPr lang="en-US" dirty="0" smtClean="0"/>
            </a:br>
            <a:endParaRPr lang="en-US" dirty="0"/>
          </a:p>
          <a:p>
            <a:r>
              <a:rPr lang="en-US" b="1" dirty="0"/>
              <a:t>Venue</a:t>
            </a:r>
          </a:p>
          <a:p>
            <a:r>
              <a:rPr lang="en-US" dirty="0"/>
              <a:t>All the places in the In­ner Mongolia Autonomous Region</a:t>
            </a:r>
          </a:p>
          <a:p>
            <a:r>
              <a:rPr lang="en-US" dirty="0"/>
              <a:t/>
            </a:r>
            <a:br>
              <a:rPr lang="en-US" dirty="0"/>
            </a:br>
            <a:endParaRPr lang="en-IN" dirty="0"/>
          </a:p>
        </p:txBody>
      </p:sp>
      <p:sp>
        <p:nvSpPr>
          <p:cNvPr id="4" name="TextBox 3"/>
          <p:cNvSpPr txBox="1"/>
          <p:nvPr/>
        </p:nvSpPr>
        <p:spPr>
          <a:xfrm>
            <a:off x="612951" y="5282176"/>
            <a:ext cx="11394830" cy="1477328"/>
          </a:xfrm>
          <a:prstGeom prst="rect">
            <a:avLst/>
          </a:prstGeom>
          <a:noFill/>
        </p:spPr>
        <p:txBody>
          <a:bodyPr wrap="square" rtlCol="0">
            <a:spAutoFit/>
          </a:bodyPr>
          <a:lstStyle/>
          <a:p>
            <a:r>
              <a:rPr lang="en-IN" b="1" dirty="0" smtClean="0"/>
              <a:t>About</a:t>
            </a:r>
            <a:r>
              <a:rPr lang="en-IN" dirty="0" smtClean="0"/>
              <a:t/>
            </a:r>
            <a:br>
              <a:rPr lang="en-IN" dirty="0" smtClean="0"/>
            </a:br>
            <a:r>
              <a:rPr lang="en-IN" dirty="0" smtClean="0"/>
              <a:t/>
            </a:r>
            <a:br>
              <a:rPr lang="en-IN" dirty="0" smtClean="0"/>
            </a:br>
            <a:r>
              <a:rPr lang="en-US" dirty="0"/>
              <a:t>In the Mongo­lian language, “</a:t>
            </a:r>
            <a:r>
              <a:rPr lang="en-US" dirty="0" err="1"/>
              <a:t>Nadam</a:t>
            </a:r>
            <a:r>
              <a:rPr lang="en-US" dirty="0"/>
              <a:t>” means “recreation” or “game.” As a mass assembly, the </a:t>
            </a:r>
            <a:r>
              <a:rPr lang="en-US" dirty="0" err="1"/>
              <a:t>Nadam</a:t>
            </a:r>
            <a:r>
              <a:rPr lang="en-US" dirty="0"/>
              <a:t> Fair originated from the activity of offer­ing sacrifices to </a:t>
            </a:r>
            <a:r>
              <a:rPr lang="en-US" dirty="0" err="1"/>
              <a:t>Aobao</a:t>
            </a:r>
            <a:r>
              <a:rPr lang="en-US" dirty="0"/>
              <a:t> (stone or earth laid out as a road marker or boundary sign by Mongolians, for­merly also wor­shipped as habita­tion of spirits)</a:t>
            </a:r>
            <a:endParaRPr lang="en-IN" dirty="0"/>
          </a:p>
        </p:txBody>
      </p:sp>
      <p:sp>
        <p:nvSpPr>
          <p:cNvPr id="5" name="TextBox 4"/>
          <p:cNvSpPr txBox="1"/>
          <p:nvPr/>
        </p:nvSpPr>
        <p:spPr>
          <a:xfrm>
            <a:off x="1698171" y="231112"/>
            <a:ext cx="4883499" cy="461665"/>
          </a:xfrm>
          <a:prstGeom prst="rect">
            <a:avLst/>
          </a:prstGeom>
          <a:noFill/>
        </p:spPr>
        <p:txBody>
          <a:bodyPr wrap="square" rtlCol="0">
            <a:spAutoFit/>
          </a:bodyPr>
          <a:lstStyle/>
          <a:p>
            <a:r>
              <a:rPr lang="en-IN" sz="2400" b="1" u="sng" dirty="0"/>
              <a:t>2</a:t>
            </a:r>
            <a:r>
              <a:rPr lang="en-IN" sz="2400" b="1" u="sng" dirty="0" smtClean="0"/>
              <a:t>. </a:t>
            </a:r>
            <a:r>
              <a:rPr lang="en-IN" sz="2400" b="1" u="sng" dirty="0" err="1" smtClean="0"/>
              <a:t>Nadam</a:t>
            </a:r>
            <a:r>
              <a:rPr lang="en-IN" sz="2400" b="1" u="sng" dirty="0"/>
              <a:t> </a:t>
            </a:r>
            <a:r>
              <a:rPr lang="en-IN" sz="2400" b="1" u="sng" dirty="0" smtClean="0"/>
              <a:t>Fair on the grassland</a:t>
            </a:r>
            <a:endParaRPr lang="en-IN" sz="2400" b="1" u="sng" dirty="0"/>
          </a:p>
        </p:txBody>
      </p:sp>
    </p:spTree>
    <p:extLst>
      <p:ext uri="{BB962C8B-B14F-4D97-AF65-F5344CB8AC3E}">
        <p14:creationId xmlns:p14="http://schemas.microsoft.com/office/powerpoint/2010/main" val="394183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1991" y="291402"/>
            <a:ext cx="5888334" cy="461665"/>
          </a:xfrm>
          <a:prstGeom prst="rect">
            <a:avLst/>
          </a:prstGeom>
          <a:noFill/>
        </p:spPr>
        <p:txBody>
          <a:bodyPr wrap="square" rtlCol="0">
            <a:spAutoFit/>
          </a:bodyPr>
          <a:lstStyle/>
          <a:p>
            <a:r>
              <a:rPr lang="en-IN" sz="2400" b="1" u="sng" dirty="0" smtClean="0"/>
              <a:t>Sichuan Province</a:t>
            </a:r>
            <a:endParaRPr lang="en-IN" sz="2400" b="1" u="sng" dirty="0"/>
          </a:p>
        </p:txBody>
      </p:sp>
      <p:sp>
        <p:nvSpPr>
          <p:cNvPr id="4" name="TextBox 3"/>
          <p:cNvSpPr txBox="1"/>
          <p:nvPr/>
        </p:nvSpPr>
        <p:spPr>
          <a:xfrm>
            <a:off x="6129494" y="1959428"/>
            <a:ext cx="6149591" cy="3970318"/>
          </a:xfrm>
          <a:prstGeom prst="rect">
            <a:avLst/>
          </a:prstGeom>
          <a:noFill/>
        </p:spPr>
        <p:txBody>
          <a:bodyPr wrap="square" rtlCol="0">
            <a:spAutoFit/>
          </a:bodyPr>
          <a:lstStyle/>
          <a:p>
            <a:r>
              <a:rPr lang="en-US" dirty="0"/>
              <a:t>Sichuan, “</a:t>
            </a:r>
            <a:r>
              <a:rPr lang="en-US" dirty="0" err="1"/>
              <a:t>Chuan</a:t>
            </a:r>
            <a:r>
              <a:rPr lang="en-US" dirty="0"/>
              <a:t>” for short , is the largest province in western China. Due to its abundance of natural resources, it is renowned as the “Land of Heaven.” </a:t>
            </a:r>
            <a:r>
              <a:rPr lang="en-US" dirty="0" smtClean="0"/>
              <a:t/>
            </a:r>
            <a:br>
              <a:rPr lang="en-US" dirty="0" smtClean="0"/>
            </a:br>
            <a:r>
              <a:rPr lang="en-US" dirty="0" smtClean="0"/>
              <a:t/>
            </a:r>
            <a:br>
              <a:rPr lang="en-US" dirty="0" smtClean="0"/>
            </a:br>
            <a:r>
              <a:rPr lang="en-US" dirty="0" smtClean="0"/>
              <a:t>It is the hometown of Giant Pandas</a:t>
            </a:r>
          </a:p>
          <a:p>
            <a:endParaRPr lang="en-US" dirty="0"/>
          </a:p>
          <a:p>
            <a:r>
              <a:rPr lang="en-US" dirty="0"/>
              <a:t>The climate is greatly different in eastern and western Sichuan. Sichuan Basin enjoys a subtropical climate, which is humid and cold in winter and extremely hot and stuffy in summer, and very humid. Western Sichuan has a plateau mountain climate with less rainfall and colder winters.</a:t>
            </a:r>
            <a:endParaRPr lang="en-US" dirty="0" smtClean="0"/>
          </a:p>
          <a:p>
            <a:endParaRPr lang="en-US" dirty="0"/>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73" y="1959428"/>
            <a:ext cx="5560718" cy="3707145"/>
          </a:xfrm>
          <a:prstGeom prst="rect">
            <a:avLst/>
          </a:prstGeom>
        </p:spPr>
      </p:pic>
    </p:spTree>
    <p:extLst>
      <p:ext uri="{BB962C8B-B14F-4D97-AF65-F5344CB8AC3E}">
        <p14:creationId xmlns:p14="http://schemas.microsoft.com/office/powerpoint/2010/main" val="1683742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22" y="1000504"/>
            <a:ext cx="7731171" cy="3598820"/>
          </a:xfrm>
          <a:prstGeom prst="rect">
            <a:avLst/>
          </a:prstGeom>
        </p:spPr>
      </p:pic>
      <p:sp>
        <p:nvSpPr>
          <p:cNvPr id="3" name="TextBox 2"/>
          <p:cNvSpPr txBox="1"/>
          <p:nvPr/>
        </p:nvSpPr>
        <p:spPr>
          <a:xfrm>
            <a:off x="1698171" y="231112"/>
            <a:ext cx="7767376" cy="830997"/>
          </a:xfrm>
          <a:prstGeom prst="rect">
            <a:avLst/>
          </a:prstGeom>
          <a:noFill/>
        </p:spPr>
        <p:txBody>
          <a:bodyPr wrap="square" rtlCol="0">
            <a:spAutoFit/>
          </a:bodyPr>
          <a:lstStyle/>
          <a:p>
            <a:r>
              <a:rPr lang="en-IN" sz="2400" b="1" u="sng" dirty="0"/>
              <a:t>3</a:t>
            </a:r>
            <a:r>
              <a:rPr lang="en-IN" sz="2400" b="1" u="sng" dirty="0" smtClean="0"/>
              <a:t>. </a:t>
            </a:r>
            <a:r>
              <a:rPr lang="en-IN" sz="2400" b="1" u="sng" dirty="0"/>
              <a:t>China Liangshan Yi International Torch Festival</a:t>
            </a:r>
          </a:p>
          <a:p>
            <a:endParaRPr lang="en-IN" sz="2400" b="1" u="sng" dirty="0"/>
          </a:p>
        </p:txBody>
      </p:sp>
      <p:sp>
        <p:nvSpPr>
          <p:cNvPr id="4" name="TextBox 3"/>
          <p:cNvSpPr txBox="1"/>
          <p:nvPr/>
        </p:nvSpPr>
        <p:spPr>
          <a:xfrm>
            <a:off x="8058778" y="1102960"/>
            <a:ext cx="3697794" cy="2585323"/>
          </a:xfrm>
          <a:prstGeom prst="rect">
            <a:avLst/>
          </a:prstGeom>
          <a:noFill/>
        </p:spPr>
        <p:txBody>
          <a:bodyPr wrap="square" rtlCol="0">
            <a:spAutoFit/>
          </a:bodyPr>
          <a:lstStyle/>
          <a:p>
            <a:r>
              <a:rPr lang="en-US" b="1" dirty="0"/>
              <a:t/>
            </a:r>
            <a:br>
              <a:rPr lang="en-US" b="1" dirty="0"/>
            </a:br>
            <a:r>
              <a:rPr lang="en-US" b="1" dirty="0"/>
              <a:t>Time</a:t>
            </a:r>
          </a:p>
          <a:p>
            <a:r>
              <a:rPr lang="en-US" dirty="0"/>
              <a:t>The festival starts from the 24th day of the sixth lunar month and lasts three days and nights.</a:t>
            </a:r>
          </a:p>
          <a:p>
            <a:r>
              <a:rPr lang="en-US" b="1" dirty="0"/>
              <a:t>Venue</a:t>
            </a:r>
          </a:p>
          <a:p>
            <a:r>
              <a:rPr lang="en-US" dirty="0"/>
              <a:t>Liangshan Yi Autonomous Prefecture in Sichuan Province</a:t>
            </a:r>
          </a:p>
          <a:p>
            <a:endParaRPr lang="en-IN" dirty="0"/>
          </a:p>
        </p:txBody>
      </p:sp>
      <p:sp>
        <p:nvSpPr>
          <p:cNvPr id="5" name="TextBox 4"/>
          <p:cNvSpPr txBox="1"/>
          <p:nvPr/>
        </p:nvSpPr>
        <p:spPr>
          <a:xfrm>
            <a:off x="894303" y="4903596"/>
            <a:ext cx="10922559" cy="1815882"/>
          </a:xfrm>
          <a:prstGeom prst="rect">
            <a:avLst/>
          </a:prstGeom>
          <a:noFill/>
        </p:spPr>
        <p:txBody>
          <a:bodyPr wrap="square" rtlCol="0">
            <a:spAutoFit/>
          </a:bodyPr>
          <a:lstStyle/>
          <a:p>
            <a:r>
              <a:rPr lang="en-US" sz="1600" dirty="0"/>
              <a:t>Called “</a:t>
            </a:r>
            <a:r>
              <a:rPr lang="en-US" sz="1600" dirty="0" err="1"/>
              <a:t>Duzai</a:t>
            </a:r>
            <a:r>
              <a:rPr lang="en-US" sz="1600" dirty="0"/>
              <a:t>” in the Yi language of Liangshan, the Torch Festival is the most important traditional holiday for the Yi people, featuring the richest contents, the most magnificent scenes, the most participants and the strongest ethnic flavor. There are many legends on the origin of the festival. </a:t>
            </a:r>
            <a:r>
              <a:rPr lang="en-US" sz="1600" b="1" dirty="0"/>
              <a:t>One story </a:t>
            </a:r>
            <a:r>
              <a:rPr lang="en-US" sz="1600" dirty="0"/>
              <a:t>goes that the remote antiquity, the Yi people held torches to eliminate pests and defeat heavenly gods; and </a:t>
            </a:r>
            <a:r>
              <a:rPr lang="en-US" sz="1600" b="1" dirty="0"/>
              <a:t>another legend </a:t>
            </a:r>
            <a:r>
              <a:rPr lang="en-US" sz="1600" dirty="0"/>
              <a:t>notes that the Yi people held high torches to commemorate brave women who resisted against being grabbed away for forced marriage. Every story is interesting and moving. In a word, the Yi people regard fire as the embodiment of gods, the source of a prosperous family and the symbol of holiness and happiness.</a:t>
            </a:r>
            <a:endParaRPr lang="en-IN" sz="1600" dirty="0"/>
          </a:p>
        </p:txBody>
      </p:sp>
    </p:spTree>
    <p:extLst>
      <p:ext uri="{BB962C8B-B14F-4D97-AF65-F5344CB8AC3E}">
        <p14:creationId xmlns:p14="http://schemas.microsoft.com/office/powerpoint/2010/main" val="791738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3136" y="2280976"/>
            <a:ext cx="3165230" cy="2862322"/>
          </a:xfrm>
          <a:prstGeom prst="rect">
            <a:avLst/>
          </a:prstGeom>
          <a:noFill/>
        </p:spPr>
        <p:txBody>
          <a:bodyPr wrap="square" rtlCol="0">
            <a:spAutoFit/>
          </a:bodyPr>
          <a:lstStyle/>
          <a:p>
            <a:r>
              <a:rPr lang="en-IN" sz="3000" b="1" u="sng" dirty="0" smtClean="0"/>
              <a:t>Part 6: </a:t>
            </a:r>
            <a:r>
              <a:rPr lang="en-IN" sz="3000" b="1" u="sng" dirty="0" err="1"/>
              <a:t>Covid</a:t>
            </a:r>
            <a:r>
              <a:rPr lang="en-IN" sz="3000" b="1" u="sng" dirty="0"/>
              <a:t> Update in China and its Impact on Tourism</a:t>
            </a:r>
          </a:p>
          <a:p>
            <a:endParaRPr lang="en-IN" sz="30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66" y="941489"/>
            <a:ext cx="7894320" cy="5356860"/>
          </a:xfrm>
          <a:prstGeom prst="rect">
            <a:avLst/>
          </a:prstGeom>
        </p:spPr>
      </p:pic>
    </p:spTree>
    <p:extLst>
      <p:ext uri="{BB962C8B-B14F-4D97-AF65-F5344CB8AC3E}">
        <p14:creationId xmlns:p14="http://schemas.microsoft.com/office/powerpoint/2010/main" val="1506504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41160"/>
            <a:ext cx="5668539" cy="369332"/>
          </a:xfrm>
          <a:prstGeom prst="rect">
            <a:avLst/>
          </a:prstGeom>
          <a:noFill/>
        </p:spPr>
        <p:txBody>
          <a:bodyPr wrap="none" rtlCol="0">
            <a:spAutoFit/>
          </a:bodyPr>
          <a:lstStyle/>
          <a:p>
            <a:r>
              <a:rPr lang="en-IN" b="1" u="sng" dirty="0" err="1" smtClean="0"/>
              <a:t>Covid</a:t>
            </a:r>
            <a:r>
              <a:rPr lang="en-IN" b="1" u="sng" dirty="0" smtClean="0"/>
              <a:t> Update in China and its Impact on Tourism</a:t>
            </a:r>
            <a:endParaRPr lang="en-IN"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25" y="1088864"/>
            <a:ext cx="6921054" cy="5386864"/>
          </a:xfrm>
          <a:prstGeom prst="rect">
            <a:avLst/>
          </a:prstGeom>
        </p:spPr>
      </p:pic>
      <p:sp>
        <p:nvSpPr>
          <p:cNvPr id="4" name="TextBox 3"/>
          <p:cNvSpPr txBox="1"/>
          <p:nvPr/>
        </p:nvSpPr>
        <p:spPr>
          <a:xfrm>
            <a:off x="7295103" y="1088864"/>
            <a:ext cx="4692581" cy="5262979"/>
          </a:xfrm>
          <a:prstGeom prst="rect">
            <a:avLst/>
          </a:prstGeom>
          <a:noFill/>
        </p:spPr>
        <p:txBody>
          <a:bodyPr wrap="square" rtlCol="0">
            <a:spAutoFit/>
          </a:bodyPr>
          <a:lstStyle/>
          <a:p>
            <a:r>
              <a:rPr lang="en-IN" sz="1600" b="1" dirty="0" smtClean="0"/>
              <a:t>As per China Daily Report (11/Jan/2023)</a:t>
            </a:r>
            <a:br>
              <a:rPr lang="en-IN" sz="1600" b="1" dirty="0" smtClean="0"/>
            </a:br>
            <a:r>
              <a:rPr lang="en-IN" sz="1600" b="1" dirty="0" smtClean="0"/>
              <a:t/>
            </a:r>
            <a:br>
              <a:rPr lang="en-IN" sz="1600" b="1" dirty="0" smtClean="0"/>
            </a:br>
            <a:r>
              <a:rPr lang="en-US" sz="1600" dirty="0"/>
              <a:t>T</a:t>
            </a:r>
            <a:r>
              <a:rPr lang="en-US" sz="1600" dirty="0" smtClean="0"/>
              <a:t>he </a:t>
            </a:r>
            <a:r>
              <a:rPr lang="en-US" sz="1600" dirty="0"/>
              <a:t>country has made an array of active adjustments to its COVID-19 response, including 20 measures in November, 10 new measures in December, and changing the Chinese term for COVID-19 from "novel coronavirus pneumonia" to "novel coronavirus infection</a:t>
            </a:r>
            <a:r>
              <a:rPr lang="en-US" sz="1600" dirty="0" smtClean="0"/>
              <a:t>".</a:t>
            </a:r>
            <a:br>
              <a:rPr lang="en-US" sz="1600" dirty="0" smtClean="0"/>
            </a:br>
            <a:r>
              <a:rPr lang="en-US" sz="1600" dirty="0" smtClean="0"/>
              <a:t/>
            </a:r>
            <a:br>
              <a:rPr lang="en-US" sz="1600" dirty="0" smtClean="0"/>
            </a:br>
            <a:r>
              <a:rPr lang="en-US" sz="1600" b="1" dirty="0"/>
              <a:t>China's inbound and outbound tourism market saw a steady and gradual recovery at the beginning of 2023</a:t>
            </a:r>
            <a:r>
              <a:rPr lang="en-US" sz="1600" dirty="0"/>
              <a:t>. Judging from leading indicators such as air ticket searches and travel intentions, Japan, the Republic of Korea, Thailand and China's Hong Kong and Macao are likely to be the first outbound tourist destinations to recover, followed by medium and long-distance markets such as West Asia and Europe, said Dai Bin, president of the China Tourism Academy.</a:t>
            </a:r>
            <a:endParaRPr lang="en-IN" sz="1600" dirty="0"/>
          </a:p>
        </p:txBody>
      </p:sp>
    </p:spTree>
    <p:extLst>
      <p:ext uri="{BB962C8B-B14F-4D97-AF65-F5344CB8AC3E}">
        <p14:creationId xmlns:p14="http://schemas.microsoft.com/office/powerpoint/2010/main" val="2511181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41160"/>
            <a:ext cx="5668539" cy="369332"/>
          </a:xfrm>
          <a:prstGeom prst="rect">
            <a:avLst/>
          </a:prstGeom>
          <a:noFill/>
        </p:spPr>
        <p:txBody>
          <a:bodyPr wrap="none" rtlCol="0">
            <a:spAutoFit/>
          </a:bodyPr>
          <a:lstStyle/>
          <a:p>
            <a:r>
              <a:rPr lang="en-IN" b="1" u="sng" dirty="0" err="1" smtClean="0"/>
              <a:t>Covid</a:t>
            </a:r>
            <a:r>
              <a:rPr lang="en-IN" b="1" u="sng" dirty="0" smtClean="0"/>
              <a:t> Update in China and its Impact on Tourism</a:t>
            </a:r>
            <a:endParaRPr lang="en-IN"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88" y="1504237"/>
            <a:ext cx="7941211" cy="4876650"/>
          </a:xfrm>
          <a:prstGeom prst="rect">
            <a:avLst/>
          </a:prstGeom>
        </p:spPr>
      </p:pic>
      <p:sp>
        <p:nvSpPr>
          <p:cNvPr id="4" name="TextBox 3"/>
          <p:cNvSpPr txBox="1"/>
          <p:nvPr/>
        </p:nvSpPr>
        <p:spPr>
          <a:xfrm>
            <a:off x="8410470" y="2331218"/>
            <a:ext cx="3647552" cy="3416320"/>
          </a:xfrm>
          <a:prstGeom prst="rect">
            <a:avLst/>
          </a:prstGeom>
          <a:noFill/>
        </p:spPr>
        <p:txBody>
          <a:bodyPr wrap="square" rtlCol="0">
            <a:spAutoFit/>
          </a:bodyPr>
          <a:lstStyle/>
          <a:p>
            <a:r>
              <a:rPr lang="en-US" dirty="0"/>
              <a:t>China was one of the world’s largest tourism source markets before the pandemic, with total international tourism expenditure of </a:t>
            </a:r>
            <a:r>
              <a:rPr lang="en-US" b="1" dirty="0"/>
              <a:t>USD254.6 billion in 2019.</a:t>
            </a:r>
            <a:r>
              <a:rPr lang="en-US" dirty="0"/>
              <a:t/>
            </a:r>
            <a:br>
              <a:rPr lang="en-US" dirty="0"/>
            </a:br>
            <a:endParaRPr lang="en-US" dirty="0" smtClean="0"/>
          </a:p>
          <a:p>
            <a:r>
              <a:rPr lang="en-US" dirty="0"/>
              <a:t>China’s easing of Covid-19-related travel restrictions has occurred faster </a:t>
            </a:r>
            <a:r>
              <a:rPr lang="en-US" dirty="0" smtClean="0"/>
              <a:t>than </a:t>
            </a:r>
            <a:r>
              <a:rPr lang="en-US" dirty="0"/>
              <a:t>anticipated, and will create upside risks to </a:t>
            </a:r>
            <a:r>
              <a:rPr lang="en-US" dirty="0" smtClean="0"/>
              <a:t>the forecasts.</a:t>
            </a:r>
            <a:endParaRPr lang="en-IN" dirty="0"/>
          </a:p>
        </p:txBody>
      </p:sp>
    </p:spTree>
    <p:extLst>
      <p:ext uri="{BB962C8B-B14F-4D97-AF65-F5344CB8AC3E}">
        <p14:creationId xmlns:p14="http://schemas.microsoft.com/office/powerpoint/2010/main" val="2972706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41160"/>
            <a:ext cx="5668539" cy="369332"/>
          </a:xfrm>
          <a:prstGeom prst="rect">
            <a:avLst/>
          </a:prstGeom>
          <a:noFill/>
        </p:spPr>
        <p:txBody>
          <a:bodyPr wrap="none" rtlCol="0">
            <a:spAutoFit/>
          </a:bodyPr>
          <a:lstStyle/>
          <a:p>
            <a:r>
              <a:rPr lang="en-IN" b="1" u="sng" dirty="0" err="1" smtClean="0"/>
              <a:t>Covid</a:t>
            </a:r>
            <a:r>
              <a:rPr lang="en-IN" b="1" u="sng" dirty="0" smtClean="0"/>
              <a:t> Update in China and its Impact on Tourism</a:t>
            </a:r>
            <a:endParaRPr lang="en-IN"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88" y="1212459"/>
            <a:ext cx="5760720" cy="5417820"/>
          </a:xfrm>
          <a:prstGeom prst="rect">
            <a:avLst/>
          </a:prstGeom>
        </p:spPr>
      </p:pic>
      <p:sp>
        <p:nvSpPr>
          <p:cNvPr id="5" name="TextBox 4"/>
          <p:cNvSpPr txBox="1"/>
          <p:nvPr/>
        </p:nvSpPr>
        <p:spPr>
          <a:xfrm>
            <a:off x="6243208" y="1883790"/>
            <a:ext cx="5526594" cy="3693319"/>
          </a:xfrm>
          <a:prstGeom prst="rect">
            <a:avLst/>
          </a:prstGeom>
          <a:noFill/>
        </p:spPr>
        <p:txBody>
          <a:bodyPr wrap="square" rtlCol="0">
            <a:spAutoFit/>
          </a:bodyPr>
          <a:lstStyle/>
          <a:p>
            <a:r>
              <a:rPr lang="en-US" b="1" u="sng" dirty="0" smtClean="0"/>
              <a:t>Outbound Tourism in China</a:t>
            </a:r>
            <a:r>
              <a:rPr lang="en-US" dirty="0" smtClean="0"/>
              <a:t/>
            </a:r>
            <a:br>
              <a:rPr lang="en-US" dirty="0" smtClean="0"/>
            </a:br>
            <a:r>
              <a:rPr lang="en-US" dirty="0" smtClean="0"/>
              <a:t/>
            </a:r>
            <a:br>
              <a:rPr lang="en-US" dirty="0" smtClean="0"/>
            </a:br>
            <a:r>
              <a:rPr lang="en-US" dirty="0" smtClean="0"/>
              <a:t>Chinese </a:t>
            </a:r>
            <a:r>
              <a:rPr lang="en-US" dirty="0"/>
              <a:t>tourists could also provide varying degrees of support to macroeconomic performance in Singapore (AAA/Stable), Vietnam (BB/Positive) and Sri Lanka (RD</a:t>
            </a:r>
            <a:r>
              <a:rPr lang="en-US" dirty="0" smtClean="0"/>
              <a:t>).</a:t>
            </a:r>
            <a:br>
              <a:rPr lang="en-US" dirty="0" smtClean="0"/>
            </a:br>
            <a:r>
              <a:rPr lang="en-US" dirty="0" smtClean="0"/>
              <a:t/>
            </a:r>
            <a:br>
              <a:rPr lang="en-US" dirty="0" smtClean="0"/>
            </a:br>
            <a:r>
              <a:rPr lang="en-US" dirty="0"/>
              <a:t>Chinese tourists comprised 16.7% of arrivals in the Maldives (B-/Negative) in 2019. However, the potential upside to the Maldives’ real GDP growth from China’s opening is limited by the tourism sector’s already-strong recovery and capacity constraints</a:t>
            </a:r>
            <a:endParaRPr lang="en-IN" dirty="0"/>
          </a:p>
        </p:txBody>
      </p:sp>
    </p:spTree>
    <p:extLst>
      <p:ext uri="{BB962C8B-B14F-4D97-AF65-F5344CB8AC3E}">
        <p14:creationId xmlns:p14="http://schemas.microsoft.com/office/powerpoint/2010/main" val="3435838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59" y="934496"/>
            <a:ext cx="7882999" cy="5721994"/>
          </a:xfrm>
          <a:prstGeom prst="rect">
            <a:avLst/>
          </a:prstGeom>
        </p:spPr>
      </p:pic>
      <p:sp>
        <p:nvSpPr>
          <p:cNvPr id="3" name="TextBox 2"/>
          <p:cNvSpPr txBox="1"/>
          <p:nvPr/>
        </p:nvSpPr>
        <p:spPr>
          <a:xfrm>
            <a:off x="1828800" y="241160"/>
            <a:ext cx="5668539" cy="369332"/>
          </a:xfrm>
          <a:prstGeom prst="rect">
            <a:avLst/>
          </a:prstGeom>
          <a:noFill/>
        </p:spPr>
        <p:txBody>
          <a:bodyPr wrap="none" rtlCol="0">
            <a:spAutoFit/>
          </a:bodyPr>
          <a:lstStyle/>
          <a:p>
            <a:r>
              <a:rPr lang="en-IN" b="1" u="sng" dirty="0" err="1" smtClean="0"/>
              <a:t>Covid</a:t>
            </a:r>
            <a:r>
              <a:rPr lang="en-IN" b="1" u="sng" dirty="0" smtClean="0"/>
              <a:t> Update in China and its Impact on Tourism</a:t>
            </a:r>
            <a:endParaRPr lang="en-IN" b="1" u="sng" dirty="0"/>
          </a:p>
        </p:txBody>
      </p:sp>
    </p:spTree>
    <p:extLst>
      <p:ext uri="{BB962C8B-B14F-4D97-AF65-F5344CB8AC3E}">
        <p14:creationId xmlns:p14="http://schemas.microsoft.com/office/powerpoint/2010/main" val="3297569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1565" y="1378226"/>
            <a:ext cx="6798365" cy="1015663"/>
          </a:xfrm>
          <a:prstGeom prst="rect">
            <a:avLst/>
          </a:prstGeom>
          <a:noFill/>
        </p:spPr>
        <p:txBody>
          <a:bodyPr wrap="square" rtlCol="0">
            <a:spAutoFit/>
          </a:bodyPr>
          <a:lstStyle/>
          <a:p>
            <a:r>
              <a:rPr lang="en-IN" sz="3000" b="1" u="sng" dirty="0" smtClean="0"/>
              <a:t>Part 7: SWOT Analysis of China’s Tourism Industry</a:t>
            </a:r>
            <a:endParaRPr lang="en-IN" sz="3000" b="1" u="sng" dirty="0"/>
          </a:p>
        </p:txBody>
      </p:sp>
    </p:spTree>
    <p:extLst>
      <p:ext uri="{BB962C8B-B14F-4D97-AF65-F5344CB8AC3E}">
        <p14:creationId xmlns:p14="http://schemas.microsoft.com/office/powerpoint/2010/main" val="2135875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655" y="281354"/>
            <a:ext cx="4391130" cy="461665"/>
          </a:xfrm>
          <a:prstGeom prst="rect">
            <a:avLst/>
          </a:prstGeom>
          <a:noFill/>
        </p:spPr>
        <p:txBody>
          <a:bodyPr wrap="square" rtlCol="0">
            <a:spAutoFit/>
          </a:bodyPr>
          <a:lstStyle/>
          <a:p>
            <a:r>
              <a:rPr lang="en-IN" sz="2400" b="1" u="sng" dirty="0" smtClean="0"/>
              <a:t>1. Strengths</a:t>
            </a:r>
            <a:endParaRPr lang="en-IN" sz="2400" b="1" u="sng" dirty="0"/>
          </a:p>
        </p:txBody>
      </p:sp>
      <p:sp>
        <p:nvSpPr>
          <p:cNvPr id="3" name="TextBox 2"/>
          <p:cNvSpPr txBox="1"/>
          <p:nvPr/>
        </p:nvSpPr>
        <p:spPr>
          <a:xfrm>
            <a:off x="5667271" y="874206"/>
            <a:ext cx="6260122" cy="5909310"/>
          </a:xfrm>
          <a:prstGeom prst="rect">
            <a:avLst/>
          </a:prstGeom>
          <a:noFill/>
        </p:spPr>
        <p:txBody>
          <a:bodyPr wrap="square" rtlCol="0">
            <a:spAutoFit/>
          </a:bodyPr>
          <a:lstStyle/>
          <a:p>
            <a:r>
              <a:rPr lang="en-US" dirty="0" smtClean="0"/>
              <a:t>1. </a:t>
            </a:r>
            <a:r>
              <a:rPr lang="en-US" b="1" u="sng" dirty="0" smtClean="0"/>
              <a:t>Rich </a:t>
            </a:r>
            <a:r>
              <a:rPr lang="en-US" b="1" u="sng" dirty="0"/>
              <a:t>cultural heritage and diverse tourist attractions</a:t>
            </a:r>
            <a:r>
              <a:rPr lang="en-US" dirty="0"/>
              <a:t>: China boasts of a rich cultural heritage and a diverse range of tourist attractions, such as the Great Wall of China, the Terracotta Warriors, the Forbidden City, and many more.</a:t>
            </a:r>
          </a:p>
          <a:p>
            <a:r>
              <a:rPr lang="en-US" dirty="0" smtClean="0"/>
              <a:t>2. </a:t>
            </a:r>
            <a:r>
              <a:rPr lang="en-US" b="1" u="sng" dirty="0" smtClean="0"/>
              <a:t>Large </a:t>
            </a:r>
            <a:r>
              <a:rPr lang="en-US" b="1" u="sng" dirty="0"/>
              <a:t>domestic tourism market</a:t>
            </a:r>
            <a:r>
              <a:rPr lang="en-US" dirty="0"/>
              <a:t>: China has a massive domestic tourism market, with a population of over 1.4 billion people.</a:t>
            </a:r>
          </a:p>
          <a:p>
            <a:r>
              <a:rPr lang="en-US" dirty="0" smtClean="0"/>
              <a:t>3. </a:t>
            </a:r>
            <a:r>
              <a:rPr lang="en-US" b="1" u="sng" dirty="0" smtClean="0"/>
              <a:t>Government </a:t>
            </a:r>
            <a:r>
              <a:rPr lang="en-US" b="1" u="sng" dirty="0"/>
              <a:t>support</a:t>
            </a:r>
            <a:r>
              <a:rPr lang="en-US" dirty="0"/>
              <a:t>: The Chinese government has been actively supporting the development of the tourism industry in recent years, providing funding and incentives for the construction of tourist infrastructure and promoting tourism-related policies.</a:t>
            </a:r>
          </a:p>
          <a:p>
            <a:r>
              <a:rPr lang="en-US" dirty="0" smtClean="0"/>
              <a:t>4. </a:t>
            </a:r>
            <a:r>
              <a:rPr lang="en-US" b="1" u="sng" dirty="0" smtClean="0"/>
              <a:t>Growing </a:t>
            </a:r>
            <a:r>
              <a:rPr lang="en-US" b="1" u="sng" dirty="0"/>
              <a:t>middle class</a:t>
            </a:r>
            <a:r>
              <a:rPr lang="en-US" dirty="0"/>
              <a:t>: The middle class in China is growing, and with it, their desire to travel and explore different destinations, leading to a boom in the tourism industry.</a:t>
            </a:r>
          </a:p>
          <a:p>
            <a:r>
              <a:rPr lang="en-US" dirty="0" smtClean="0"/>
              <a:t>5. </a:t>
            </a:r>
            <a:r>
              <a:rPr lang="en-US" b="1" u="sng" dirty="0" smtClean="0"/>
              <a:t>Strong </a:t>
            </a:r>
            <a:r>
              <a:rPr lang="en-US" b="1" u="sng" dirty="0"/>
              <a:t>tourism infrastructure</a:t>
            </a:r>
            <a:r>
              <a:rPr lang="en-US" dirty="0"/>
              <a:t>: China has invested heavily in its tourism infrastructure, with world-class airports, high-speed railways, and modern hotels.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25" y="2080008"/>
            <a:ext cx="5270240" cy="3235570"/>
          </a:xfrm>
          <a:prstGeom prst="rect">
            <a:avLst/>
          </a:prstGeom>
        </p:spPr>
      </p:pic>
    </p:spTree>
    <p:extLst>
      <p:ext uri="{BB962C8B-B14F-4D97-AF65-F5344CB8AC3E}">
        <p14:creationId xmlns:p14="http://schemas.microsoft.com/office/powerpoint/2010/main" val="3343991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655" y="281354"/>
            <a:ext cx="4391130" cy="461665"/>
          </a:xfrm>
          <a:prstGeom prst="rect">
            <a:avLst/>
          </a:prstGeom>
          <a:noFill/>
        </p:spPr>
        <p:txBody>
          <a:bodyPr wrap="square" rtlCol="0">
            <a:spAutoFit/>
          </a:bodyPr>
          <a:lstStyle/>
          <a:p>
            <a:r>
              <a:rPr lang="en-IN" sz="2400" b="1" u="sng" dirty="0"/>
              <a:t>2</a:t>
            </a:r>
            <a:r>
              <a:rPr lang="en-IN" sz="2400" b="1" u="sng" dirty="0" smtClean="0"/>
              <a:t>. Weaknesses</a:t>
            </a:r>
            <a:endParaRPr lang="en-IN" sz="2400" b="1" u="sng" dirty="0"/>
          </a:p>
        </p:txBody>
      </p:sp>
      <p:sp>
        <p:nvSpPr>
          <p:cNvPr id="3" name="TextBox 2"/>
          <p:cNvSpPr txBox="1"/>
          <p:nvPr/>
        </p:nvSpPr>
        <p:spPr>
          <a:xfrm>
            <a:off x="6089301" y="1095270"/>
            <a:ext cx="5617029" cy="5355312"/>
          </a:xfrm>
          <a:prstGeom prst="rect">
            <a:avLst/>
          </a:prstGeom>
          <a:noFill/>
        </p:spPr>
        <p:txBody>
          <a:bodyPr wrap="square" rtlCol="0">
            <a:spAutoFit/>
          </a:bodyPr>
          <a:lstStyle/>
          <a:p>
            <a:r>
              <a:rPr lang="en-US" dirty="0" smtClean="0"/>
              <a:t>1. </a:t>
            </a:r>
            <a:r>
              <a:rPr lang="en-US" b="1" u="sng" dirty="0" smtClean="0"/>
              <a:t>Language </a:t>
            </a:r>
            <a:r>
              <a:rPr lang="en-US" b="1" u="sng" dirty="0"/>
              <a:t>barrier</a:t>
            </a:r>
            <a:r>
              <a:rPr lang="en-US" dirty="0"/>
              <a:t>: English is not widely spoken in China, which can be a challenge for foreign tourists trying to navigate the country.</a:t>
            </a:r>
          </a:p>
          <a:p>
            <a:r>
              <a:rPr lang="en-US" dirty="0" smtClean="0"/>
              <a:t>2. </a:t>
            </a:r>
            <a:r>
              <a:rPr lang="en-US" b="1" u="sng" dirty="0" smtClean="0"/>
              <a:t>Safety </a:t>
            </a:r>
            <a:r>
              <a:rPr lang="en-US" b="1" u="sng" dirty="0"/>
              <a:t>concerns</a:t>
            </a:r>
            <a:r>
              <a:rPr lang="en-US" dirty="0"/>
              <a:t>: Some areas of China, particularly in remote regions, can be perceived as unsafe due to a lack of law enforcement or infrastructure.</a:t>
            </a:r>
          </a:p>
          <a:p>
            <a:r>
              <a:rPr lang="en-US" dirty="0" smtClean="0"/>
              <a:t>3. </a:t>
            </a:r>
            <a:r>
              <a:rPr lang="en-US" b="1" u="sng" dirty="0" smtClean="0"/>
              <a:t>Pollution</a:t>
            </a:r>
            <a:r>
              <a:rPr lang="en-US" dirty="0"/>
              <a:t>: China's air and water pollution can be a deterrent for tourists, especially those with health concerns.</a:t>
            </a:r>
          </a:p>
          <a:p>
            <a:r>
              <a:rPr lang="en-US" dirty="0" smtClean="0"/>
              <a:t>4. </a:t>
            </a:r>
            <a:r>
              <a:rPr lang="en-US" b="1" u="sng" dirty="0" smtClean="0"/>
              <a:t>Limited </a:t>
            </a:r>
            <a:r>
              <a:rPr lang="en-US" b="1" u="sng" dirty="0"/>
              <a:t>tourism infrastructure in some areas</a:t>
            </a:r>
            <a:r>
              <a:rPr lang="en-US" dirty="0"/>
              <a:t>: While China has invested heavily in its tourism infrastructure, some remote areas may lack the necessary facilities to attract tourists.</a:t>
            </a:r>
          </a:p>
          <a:p>
            <a:r>
              <a:rPr lang="en-US" dirty="0" smtClean="0"/>
              <a:t>5. </a:t>
            </a:r>
            <a:r>
              <a:rPr lang="en-US" b="1" u="sng" dirty="0" smtClean="0"/>
              <a:t>Restrictions </a:t>
            </a:r>
            <a:r>
              <a:rPr lang="en-US" b="1" u="sng" dirty="0"/>
              <a:t>on internet access</a:t>
            </a:r>
            <a:r>
              <a:rPr lang="en-US" dirty="0"/>
              <a:t>: The Chinese government has strict controls on internet access, which can be a challenge for foreign tourists trying to research or plan their trips.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10" y="1910318"/>
            <a:ext cx="5605284" cy="3736856"/>
          </a:xfrm>
          <a:prstGeom prst="rect">
            <a:avLst/>
          </a:prstGeom>
        </p:spPr>
      </p:pic>
    </p:spTree>
    <p:extLst>
      <p:ext uri="{BB962C8B-B14F-4D97-AF65-F5344CB8AC3E}">
        <p14:creationId xmlns:p14="http://schemas.microsoft.com/office/powerpoint/2010/main" val="3090147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655" y="281354"/>
            <a:ext cx="4391130" cy="461665"/>
          </a:xfrm>
          <a:prstGeom prst="rect">
            <a:avLst/>
          </a:prstGeom>
          <a:noFill/>
        </p:spPr>
        <p:txBody>
          <a:bodyPr wrap="square" rtlCol="0">
            <a:spAutoFit/>
          </a:bodyPr>
          <a:lstStyle/>
          <a:p>
            <a:r>
              <a:rPr lang="en-IN" sz="2400" b="1" u="sng" dirty="0" smtClean="0"/>
              <a:t>3. Opportunities</a:t>
            </a:r>
            <a:endParaRPr lang="en-IN" sz="2400" b="1" u="sng" dirty="0"/>
          </a:p>
        </p:txBody>
      </p:sp>
      <p:sp>
        <p:nvSpPr>
          <p:cNvPr id="3" name="TextBox 2"/>
          <p:cNvSpPr txBox="1"/>
          <p:nvPr/>
        </p:nvSpPr>
        <p:spPr>
          <a:xfrm>
            <a:off x="6752491" y="499856"/>
            <a:ext cx="5104563" cy="6463308"/>
          </a:xfrm>
          <a:prstGeom prst="rect">
            <a:avLst/>
          </a:prstGeom>
          <a:noFill/>
        </p:spPr>
        <p:txBody>
          <a:bodyPr wrap="square" rtlCol="0">
            <a:spAutoFit/>
          </a:bodyPr>
          <a:lstStyle/>
          <a:p>
            <a:r>
              <a:rPr lang="en-US" dirty="0" smtClean="0"/>
              <a:t>1. </a:t>
            </a:r>
            <a:r>
              <a:rPr lang="en-US" b="1" u="sng" dirty="0" smtClean="0"/>
              <a:t>International </a:t>
            </a:r>
            <a:r>
              <a:rPr lang="en-US" b="1" u="sng" dirty="0"/>
              <a:t>tourism growth</a:t>
            </a:r>
            <a:r>
              <a:rPr lang="en-US" dirty="0"/>
              <a:t>: China has seen a steady increase in international tourists in recent years, presenting an opportunity for further growth.</a:t>
            </a:r>
          </a:p>
          <a:p>
            <a:r>
              <a:rPr lang="en-US" dirty="0" smtClean="0"/>
              <a:t>2. </a:t>
            </a:r>
            <a:r>
              <a:rPr lang="en-US" b="1" u="sng" dirty="0" smtClean="0"/>
              <a:t>New </a:t>
            </a:r>
            <a:r>
              <a:rPr lang="en-US" b="1" u="sng" dirty="0"/>
              <a:t>tourism products</a:t>
            </a:r>
            <a:r>
              <a:rPr lang="en-US" dirty="0"/>
              <a:t>: China has an opportunity to develop new tourism products, such as adventure sports and ecotourism, to attract a broader range of tourists.</a:t>
            </a:r>
          </a:p>
          <a:p>
            <a:r>
              <a:rPr lang="en-US" dirty="0" smtClean="0"/>
              <a:t>3. </a:t>
            </a:r>
            <a:r>
              <a:rPr lang="en-US" b="1" u="sng" dirty="0" smtClean="0"/>
              <a:t>Medical </a:t>
            </a:r>
            <a:r>
              <a:rPr lang="en-US" b="1" u="sng" dirty="0"/>
              <a:t>tourism</a:t>
            </a:r>
            <a:r>
              <a:rPr lang="en-US" dirty="0"/>
              <a:t>: China's traditional medicine practices and modern medical facilities present an opportunity for the development of medical tourism.</a:t>
            </a:r>
          </a:p>
          <a:p>
            <a:r>
              <a:rPr lang="en-US" dirty="0" smtClean="0"/>
              <a:t>4. </a:t>
            </a:r>
            <a:r>
              <a:rPr lang="en-US" b="1" u="sng" dirty="0" smtClean="0"/>
              <a:t>Increased </a:t>
            </a:r>
            <a:r>
              <a:rPr lang="en-US" b="1" u="sng" dirty="0"/>
              <a:t>investment</a:t>
            </a:r>
            <a:r>
              <a:rPr lang="en-US" dirty="0"/>
              <a:t>: There is an opportunity for increased investment in the tourism industry, particularly in infrastructure development and marketing efforts.</a:t>
            </a:r>
          </a:p>
          <a:p>
            <a:r>
              <a:rPr lang="en-US" dirty="0" smtClean="0"/>
              <a:t>5. </a:t>
            </a:r>
            <a:r>
              <a:rPr lang="en-US" b="1" u="sng" dirty="0" smtClean="0"/>
              <a:t>Digital </a:t>
            </a:r>
            <a:r>
              <a:rPr lang="en-US" b="1" u="sng" dirty="0"/>
              <a:t>transformation</a:t>
            </a:r>
            <a:r>
              <a:rPr lang="en-US" dirty="0"/>
              <a:t>: China can leverage digital technologies, such as virtual reality and online booking platforms, to enhance the tourism experience and attract more tourists.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35" y="1469780"/>
            <a:ext cx="6386669" cy="4257779"/>
          </a:xfrm>
          <a:prstGeom prst="rect">
            <a:avLst/>
          </a:prstGeom>
        </p:spPr>
      </p:pic>
    </p:spTree>
    <p:extLst>
      <p:ext uri="{BB962C8B-B14F-4D97-AF65-F5344CB8AC3E}">
        <p14:creationId xmlns:p14="http://schemas.microsoft.com/office/powerpoint/2010/main" val="233157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431" y="150726"/>
            <a:ext cx="9073663" cy="6049108"/>
          </a:xfrm>
          <a:prstGeom prst="rect">
            <a:avLst/>
          </a:prstGeom>
        </p:spPr>
      </p:pic>
      <p:sp>
        <p:nvSpPr>
          <p:cNvPr id="3" name="TextBox 2"/>
          <p:cNvSpPr txBox="1"/>
          <p:nvPr/>
        </p:nvSpPr>
        <p:spPr>
          <a:xfrm>
            <a:off x="2842741" y="6350558"/>
            <a:ext cx="6451042" cy="369332"/>
          </a:xfrm>
          <a:prstGeom prst="rect">
            <a:avLst/>
          </a:prstGeom>
          <a:noFill/>
        </p:spPr>
        <p:txBody>
          <a:bodyPr wrap="square" rtlCol="0">
            <a:spAutoFit/>
          </a:bodyPr>
          <a:lstStyle/>
          <a:p>
            <a:pPr algn="ctr"/>
            <a:r>
              <a:rPr lang="en-IN" b="1" i="1" dirty="0" smtClean="0"/>
              <a:t>A </a:t>
            </a:r>
            <a:r>
              <a:rPr lang="en-IN" b="1" i="1" dirty="0"/>
              <a:t>b</a:t>
            </a:r>
            <a:r>
              <a:rPr lang="en-IN" b="1" i="1" dirty="0" smtClean="0"/>
              <a:t>eautiful landscape view of Sichuan</a:t>
            </a:r>
            <a:endParaRPr lang="en-IN" b="1" i="1" dirty="0"/>
          </a:p>
        </p:txBody>
      </p:sp>
    </p:spTree>
    <p:extLst>
      <p:ext uri="{BB962C8B-B14F-4D97-AF65-F5344CB8AC3E}">
        <p14:creationId xmlns:p14="http://schemas.microsoft.com/office/powerpoint/2010/main" val="116979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655" y="281354"/>
            <a:ext cx="4391130" cy="461665"/>
          </a:xfrm>
          <a:prstGeom prst="rect">
            <a:avLst/>
          </a:prstGeom>
          <a:noFill/>
        </p:spPr>
        <p:txBody>
          <a:bodyPr wrap="square" rtlCol="0">
            <a:spAutoFit/>
          </a:bodyPr>
          <a:lstStyle/>
          <a:p>
            <a:r>
              <a:rPr lang="en-IN" sz="2400" b="1" u="sng" dirty="0"/>
              <a:t>4</a:t>
            </a:r>
            <a:r>
              <a:rPr lang="en-IN" sz="2400" b="1" u="sng" dirty="0" smtClean="0"/>
              <a:t>. Threats</a:t>
            </a:r>
            <a:endParaRPr lang="en-IN" sz="2400" b="1" u="sng" dirty="0"/>
          </a:p>
        </p:txBody>
      </p:sp>
      <p:sp>
        <p:nvSpPr>
          <p:cNvPr id="3" name="TextBox 2"/>
          <p:cNvSpPr txBox="1"/>
          <p:nvPr/>
        </p:nvSpPr>
        <p:spPr>
          <a:xfrm>
            <a:off x="7375490" y="773164"/>
            <a:ext cx="4360985" cy="6186309"/>
          </a:xfrm>
          <a:prstGeom prst="rect">
            <a:avLst/>
          </a:prstGeom>
          <a:noFill/>
        </p:spPr>
        <p:txBody>
          <a:bodyPr wrap="square" rtlCol="0">
            <a:spAutoFit/>
          </a:bodyPr>
          <a:lstStyle/>
          <a:p>
            <a:r>
              <a:rPr lang="en-US" dirty="0" smtClean="0"/>
              <a:t>1. </a:t>
            </a:r>
            <a:r>
              <a:rPr lang="en-US" b="1" u="sng" dirty="0" smtClean="0"/>
              <a:t>Political </a:t>
            </a:r>
            <a:r>
              <a:rPr lang="en-US" b="1" u="sng" dirty="0"/>
              <a:t>instability</a:t>
            </a:r>
            <a:r>
              <a:rPr lang="en-US" dirty="0"/>
              <a:t>: Political instability can deter tourists from visiting, particularly in areas of unrest.</a:t>
            </a:r>
          </a:p>
          <a:p>
            <a:r>
              <a:rPr lang="en-US" dirty="0" smtClean="0"/>
              <a:t>2. </a:t>
            </a:r>
            <a:r>
              <a:rPr lang="en-US" b="1" u="sng" dirty="0" smtClean="0"/>
              <a:t>Economic </a:t>
            </a:r>
            <a:r>
              <a:rPr lang="en-US" b="1" u="sng" dirty="0"/>
              <a:t>uncertainty</a:t>
            </a:r>
            <a:r>
              <a:rPr lang="en-US" dirty="0"/>
              <a:t>: Economic uncertainty can impact travel spending, leading to a decline in tourism.</a:t>
            </a:r>
          </a:p>
          <a:p>
            <a:r>
              <a:rPr lang="en-US" dirty="0" smtClean="0"/>
              <a:t>3. </a:t>
            </a:r>
            <a:r>
              <a:rPr lang="en-US" b="1" u="sng" dirty="0" smtClean="0"/>
              <a:t>Natural </a:t>
            </a:r>
            <a:r>
              <a:rPr lang="en-US" b="1" u="sng" dirty="0"/>
              <a:t>disasters</a:t>
            </a:r>
            <a:r>
              <a:rPr lang="en-US" dirty="0"/>
              <a:t>: Natural disasters, such as earthquakes and typhoons, can disrupt travel plans and impact tourism.</a:t>
            </a:r>
          </a:p>
          <a:p>
            <a:r>
              <a:rPr lang="en-US" dirty="0" smtClean="0"/>
              <a:t>4. </a:t>
            </a:r>
            <a:r>
              <a:rPr lang="en-US" b="1" u="sng" dirty="0" smtClean="0"/>
              <a:t>Competition </a:t>
            </a:r>
            <a:r>
              <a:rPr lang="en-US" b="1" u="sng" dirty="0"/>
              <a:t>from other destinations</a:t>
            </a:r>
            <a:r>
              <a:rPr lang="en-US" dirty="0"/>
              <a:t>: China faces competition from other destinations, particularly in the Asia-Pacific region, such as Japan and South Korea.</a:t>
            </a:r>
          </a:p>
          <a:p>
            <a:r>
              <a:rPr lang="en-US" dirty="0" smtClean="0"/>
              <a:t>5. </a:t>
            </a:r>
            <a:r>
              <a:rPr lang="en-US" b="1" u="sng" dirty="0" smtClean="0"/>
              <a:t>Negative </a:t>
            </a:r>
            <a:r>
              <a:rPr lang="en-US" b="1" u="sng" dirty="0"/>
              <a:t>publicity</a:t>
            </a:r>
            <a:r>
              <a:rPr lang="en-US" dirty="0"/>
              <a:t>: Negative publicity, such as reports of pollution or safety concerns, can impact the perception of China as a tourist destination.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85" y="1423999"/>
            <a:ext cx="6847229" cy="4564819"/>
          </a:xfrm>
          <a:prstGeom prst="rect">
            <a:avLst/>
          </a:prstGeom>
        </p:spPr>
      </p:pic>
    </p:spTree>
    <p:extLst>
      <p:ext uri="{BB962C8B-B14F-4D97-AF65-F5344CB8AC3E}">
        <p14:creationId xmlns:p14="http://schemas.microsoft.com/office/powerpoint/2010/main" val="267122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8462" y="1647930"/>
            <a:ext cx="9194241" cy="4524315"/>
          </a:xfrm>
          <a:prstGeom prst="rect">
            <a:avLst/>
          </a:prstGeom>
          <a:noFill/>
        </p:spPr>
        <p:txBody>
          <a:bodyPr wrap="square" rtlCol="0">
            <a:spAutoFit/>
          </a:bodyPr>
          <a:lstStyle/>
          <a:p>
            <a:r>
              <a:rPr lang="en-IN" b="1" i="1" dirty="0" smtClean="0"/>
              <a:t>Anhui Province, China</a:t>
            </a:r>
            <a:r>
              <a:rPr lang="en-IN" dirty="0" smtClean="0"/>
              <a:t>: </a:t>
            </a:r>
            <a:r>
              <a:rPr lang="en-IN" dirty="0" smtClean="0">
                <a:hlinkClick r:id="rId2"/>
              </a:rPr>
              <a:t>https</a:t>
            </a:r>
            <a:r>
              <a:rPr lang="en-IN" dirty="0">
                <a:hlinkClick r:id="rId2"/>
              </a:rPr>
              <a:t>://</a:t>
            </a:r>
            <a:r>
              <a:rPr lang="en-IN" dirty="0" smtClean="0">
                <a:hlinkClick r:id="rId2"/>
              </a:rPr>
              <a:t>www.youtube.com/watch?v=dsu-yxGYf94&amp;t=138s</a:t>
            </a:r>
            <a:r>
              <a:rPr lang="en-IN" dirty="0" smtClean="0"/>
              <a:t/>
            </a:r>
            <a:br>
              <a:rPr lang="en-IN" dirty="0" smtClean="0"/>
            </a:br>
            <a:r>
              <a:rPr lang="en-IN" dirty="0" smtClean="0"/>
              <a:t/>
            </a:r>
            <a:br>
              <a:rPr lang="en-IN" dirty="0" smtClean="0"/>
            </a:br>
            <a:r>
              <a:rPr lang="en-IN" b="1" i="1" dirty="0" err="1" smtClean="0"/>
              <a:t>Chongquing</a:t>
            </a:r>
            <a:r>
              <a:rPr lang="en-IN" b="1" i="1" dirty="0"/>
              <a:t>, China</a:t>
            </a:r>
            <a:r>
              <a:rPr lang="en-IN" dirty="0"/>
              <a:t>: </a:t>
            </a:r>
            <a:r>
              <a:rPr lang="en-IN" dirty="0">
                <a:hlinkClick r:id="rId3"/>
              </a:rPr>
              <a:t>https://</a:t>
            </a:r>
            <a:r>
              <a:rPr lang="en-IN" dirty="0" smtClean="0">
                <a:hlinkClick r:id="rId3"/>
              </a:rPr>
              <a:t>www.youtube.com/watch?v=IJZzpPt9unw</a:t>
            </a:r>
            <a:r>
              <a:rPr lang="en-IN" dirty="0" smtClean="0"/>
              <a:t/>
            </a:r>
            <a:br>
              <a:rPr lang="en-IN" dirty="0" smtClean="0"/>
            </a:br>
            <a:r>
              <a:rPr lang="en-IN" dirty="0" smtClean="0"/>
              <a:t/>
            </a:r>
            <a:br>
              <a:rPr lang="en-IN" dirty="0" smtClean="0"/>
            </a:br>
            <a:r>
              <a:rPr lang="en-IN" b="1" i="1" dirty="0" smtClean="0"/>
              <a:t>Shanghai</a:t>
            </a:r>
            <a:r>
              <a:rPr lang="en-IN" b="1" i="1" dirty="0"/>
              <a:t>, China</a:t>
            </a:r>
            <a:r>
              <a:rPr lang="en-IN" dirty="0"/>
              <a:t>: </a:t>
            </a:r>
            <a:r>
              <a:rPr lang="en-IN" dirty="0">
                <a:hlinkClick r:id="rId4"/>
              </a:rPr>
              <a:t>https://</a:t>
            </a:r>
            <a:r>
              <a:rPr lang="en-IN" dirty="0" smtClean="0">
                <a:hlinkClick r:id="rId4"/>
              </a:rPr>
              <a:t>www.youtube.com/watch?v=qxMOgfAOR2c</a:t>
            </a:r>
            <a:r>
              <a:rPr lang="en-IN" dirty="0" smtClean="0"/>
              <a:t/>
            </a:r>
            <a:br>
              <a:rPr lang="en-IN" dirty="0" smtClean="0"/>
            </a:br>
            <a:r>
              <a:rPr lang="en-IN" dirty="0" smtClean="0"/>
              <a:t/>
            </a:r>
            <a:br>
              <a:rPr lang="en-IN" dirty="0" smtClean="0"/>
            </a:br>
            <a:r>
              <a:rPr lang="en-IN" b="1" i="1" dirty="0" err="1" smtClean="0"/>
              <a:t>Guizhou</a:t>
            </a:r>
            <a:r>
              <a:rPr lang="en-IN" b="1" i="1" dirty="0"/>
              <a:t>, China</a:t>
            </a:r>
            <a:r>
              <a:rPr lang="en-IN" dirty="0"/>
              <a:t>: </a:t>
            </a:r>
            <a:r>
              <a:rPr lang="en-IN" dirty="0">
                <a:hlinkClick r:id="rId5"/>
              </a:rPr>
              <a:t>https://</a:t>
            </a:r>
            <a:r>
              <a:rPr lang="en-IN" dirty="0" smtClean="0">
                <a:hlinkClick r:id="rId5"/>
              </a:rPr>
              <a:t>www.youtube.com/watch?v=8L_lzG6U02U</a:t>
            </a:r>
            <a:r>
              <a:rPr lang="en-IN" dirty="0" smtClean="0"/>
              <a:t/>
            </a:r>
            <a:br>
              <a:rPr lang="en-IN" dirty="0" smtClean="0"/>
            </a:br>
            <a:r>
              <a:rPr lang="en-IN" dirty="0" smtClean="0"/>
              <a:t/>
            </a:r>
            <a:br>
              <a:rPr lang="en-IN" dirty="0" smtClean="0"/>
            </a:br>
            <a:r>
              <a:rPr lang="en-IN" b="1" i="1" dirty="0"/>
              <a:t>Hunan Province, China</a:t>
            </a:r>
            <a:r>
              <a:rPr lang="en-IN" dirty="0"/>
              <a:t>: </a:t>
            </a:r>
            <a:r>
              <a:rPr lang="en-IN" dirty="0">
                <a:hlinkClick r:id="rId6"/>
              </a:rPr>
              <a:t>https://</a:t>
            </a:r>
            <a:r>
              <a:rPr lang="en-IN" dirty="0" smtClean="0">
                <a:hlinkClick r:id="rId6"/>
              </a:rPr>
              <a:t>www.youtube.com/watch?v=MZpLvi6dhf8</a:t>
            </a:r>
            <a:r>
              <a:rPr lang="en-IN" dirty="0"/>
              <a:t/>
            </a:r>
            <a:br>
              <a:rPr lang="en-IN" dirty="0"/>
            </a:br>
            <a:r>
              <a:rPr lang="en-IN" dirty="0"/>
              <a:t/>
            </a:r>
            <a:br>
              <a:rPr lang="en-IN" dirty="0"/>
            </a:br>
            <a:r>
              <a:rPr lang="en-IN" b="1" i="1" dirty="0"/>
              <a:t>Heilongjiang </a:t>
            </a:r>
            <a:r>
              <a:rPr lang="en-IN" b="1" i="1" dirty="0" smtClean="0"/>
              <a:t>Province</a:t>
            </a:r>
            <a:r>
              <a:rPr lang="en-IN" dirty="0" smtClean="0"/>
              <a:t>: </a:t>
            </a:r>
            <a:r>
              <a:rPr lang="en-IN" dirty="0">
                <a:hlinkClick r:id="rId7"/>
              </a:rPr>
              <a:t>https://</a:t>
            </a:r>
            <a:r>
              <a:rPr lang="en-IN" dirty="0" smtClean="0">
                <a:hlinkClick r:id="rId7"/>
              </a:rPr>
              <a:t>www.youtube.com/watch?v=v0pNj8RVMmE</a:t>
            </a: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endParaRPr lang="en-IN" dirty="0"/>
          </a:p>
        </p:txBody>
      </p:sp>
      <p:sp>
        <p:nvSpPr>
          <p:cNvPr id="3" name="TextBox 2"/>
          <p:cNvSpPr txBox="1"/>
          <p:nvPr/>
        </p:nvSpPr>
        <p:spPr>
          <a:xfrm>
            <a:off x="2150347" y="542612"/>
            <a:ext cx="4391130" cy="461665"/>
          </a:xfrm>
          <a:prstGeom prst="rect">
            <a:avLst/>
          </a:prstGeom>
          <a:noFill/>
        </p:spPr>
        <p:txBody>
          <a:bodyPr wrap="square" rtlCol="0">
            <a:spAutoFit/>
          </a:bodyPr>
          <a:lstStyle/>
          <a:p>
            <a:r>
              <a:rPr lang="en-IN" sz="2400" b="1" u="sng" dirty="0" smtClean="0"/>
              <a:t>Video Links</a:t>
            </a:r>
            <a:endParaRPr lang="en-IN" sz="2400" b="1" u="sng" dirty="0"/>
          </a:p>
        </p:txBody>
      </p:sp>
    </p:spTree>
    <p:extLst>
      <p:ext uri="{BB962C8B-B14F-4D97-AF65-F5344CB8AC3E}">
        <p14:creationId xmlns:p14="http://schemas.microsoft.com/office/powerpoint/2010/main" val="2733771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058" y="643095"/>
            <a:ext cx="7204669" cy="4803112"/>
          </a:xfrm>
          <a:prstGeom prst="rect">
            <a:avLst/>
          </a:prstGeom>
        </p:spPr>
      </p:pic>
      <p:sp>
        <p:nvSpPr>
          <p:cNvPr id="3" name="TextBox 2"/>
          <p:cNvSpPr txBox="1"/>
          <p:nvPr/>
        </p:nvSpPr>
        <p:spPr>
          <a:xfrm>
            <a:off x="3640434" y="5747657"/>
            <a:ext cx="5385916" cy="553998"/>
          </a:xfrm>
          <a:prstGeom prst="rect">
            <a:avLst/>
          </a:prstGeom>
          <a:noFill/>
        </p:spPr>
        <p:txBody>
          <a:bodyPr wrap="square" rtlCol="0">
            <a:spAutoFit/>
          </a:bodyPr>
          <a:lstStyle/>
          <a:p>
            <a:pPr algn="ctr"/>
            <a:r>
              <a:rPr lang="en-IN" sz="3000" b="1" dirty="0" smtClean="0"/>
              <a:t>Thank You!</a:t>
            </a:r>
            <a:endParaRPr lang="en-IN" sz="3000" b="1" dirty="0"/>
          </a:p>
        </p:txBody>
      </p:sp>
    </p:spTree>
    <p:extLst>
      <p:ext uri="{BB962C8B-B14F-4D97-AF65-F5344CB8AC3E}">
        <p14:creationId xmlns:p14="http://schemas.microsoft.com/office/powerpoint/2010/main" val="150674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0831" y="231112"/>
            <a:ext cx="5546690" cy="461665"/>
          </a:xfrm>
          <a:prstGeom prst="rect">
            <a:avLst/>
          </a:prstGeom>
          <a:noFill/>
        </p:spPr>
        <p:txBody>
          <a:bodyPr wrap="square" rtlCol="0">
            <a:spAutoFit/>
          </a:bodyPr>
          <a:lstStyle/>
          <a:p>
            <a:r>
              <a:rPr lang="en-IN" sz="2400" b="1" u="sng" dirty="0" smtClean="0"/>
              <a:t>Chengdu</a:t>
            </a:r>
            <a:endParaRPr lang="en-IN" sz="2400" b="1" u="sng" dirty="0"/>
          </a:p>
        </p:txBody>
      </p:sp>
      <p:sp>
        <p:nvSpPr>
          <p:cNvPr id="3" name="TextBox 2"/>
          <p:cNvSpPr txBox="1"/>
          <p:nvPr/>
        </p:nvSpPr>
        <p:spPr>
          <a:xfrm>
            <a:off x="1778557" y="944545"/>
            <a:ext cx="9736853" cy="923330"/>
          </a:xfrm>
          <a:prstGeom prst="rect">
            <a:avLst/>
          </a:prstGeom>
          <a:noFill/>
        </p:spPr>
        <p:txBody>
          <a:bodyPr wrap="square" rtlCol="0">
            <a:spAutoFit/>
          </a:bodyPr>
          <a:lstStyle/>
          <a:p>
            <a:r>
              <a:rPr lang="en-US" dirty="0"/>
              <a:t>Chengdu is in southwest China  with  a long history and abundant cultural resources. It is one of China’s  top national historical and cultural cities. It has been hailed as the “Land of Heaven” since ancient times.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46" y="2045729"/>
            <a:ext cx="7129817" cy="4686666"/>
          </a:xfrm>
          <a:prstGeom prst="rect">
            <a:avLst/>
          </a:prstGeom>
        </p:spPr>
      </p:pic>
      <p:sp>
        <p:nvSpPr>
          <p:cNvPr id="6" name="TextBox 5"/>
          <p:cNvSpPr txBox="1"/>
          <p:nvPr/>
        </p:nvSpPr>
        <p:spPr>
          <a:xfrm>
            <a:off x="7797521" y="2045729"/>
            <a:ext cx="4099727" cy="2862322"/>
          </a:xfrm>
          <a:prstGeom prst="rect">
            <a:avLst/>
          </a:prstGeom>
          <a:noFill/>
        </p:spPr>
        <p:txBody>
          <a:bodyPr wrap="square" rtlCol="0">
            <a:spAutoFit/>
          </a:bodyPr>
          <a:lstStyle/>
          <a:p>
            <a:r>
              <a:rPr lang="en-IN" b="1" dirty="0"/>
              <a:t>Mount </a:t>
            </a:r>
            <a:r>
              <a:rPr lang="en-IN" b="1" dirty="0" err="1"/>
              <a:t>Siguniang</a:t>
            </a:r>
            <a:endParaRPr lang="en-IN" b="1" dirty="0"/>
          </a:p>
          <a:p>
            <a:r>
              <a:rPr lang="en-IN" dirty="0" smtClean="0"/>
              <a:t/>
            </a:r>
            <a:br>
              <a:rPr lang="en-IN" dirty="0" smtClean="0"/>
            </a:br>
            <a:r>
              <a:rPr lang="en-US" dirty="0"/>
              <a:t>Mount </a:t>
            </a:r>
            <a:r>
              <a:rPr lang="en-US" dirty="0" err="1"/>
              <a:t>Siguniang</a:t>
            </a:r>
            <a:r>
              <a:rPr lang="en-US" dirty="0"/>
              <a:t> is famous for its grandness and straightness. The steep mountain points highly toward the blue sky just like the beautiful scenery of southern Europe, and is known as the “Oriental Alps.” It is a famous holy mountaineering place.</a:t>
            </a:r>
            <a:endParaRPr lang="en-IN" dirty="0"/>
          </a:p>
        </p:txBody>
      </p:sp>
    </p:spTree>
    <p:extLst>
      <p:ext uri="{BB962C8B-B14F-4D97-AF65-F5344CB8AC3E}">
        <p14:creationId xmlns:p14="http://schemas.microsoft.com/office/powerpoint/2010/main" val="49098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93" y="83300"/>
            <a:ext cx="4343836" cy="4343836"/>
          </a:xfrm>
          <a:prstGeom prst="rect">
            <a:avLst/>
          </a:prstGeom>
        </p:spPr>
      </p:pic>
      <p:sp>
        <p:nvSpPr>
          <p:cNvPr id="3" name="TextBox 2"/>
          <p:cNvSpPr txBox="1"/>
          <p:nvPr/>
        </p:nvSpPr>
        <p:spPr>
          <a:xfrm>
            <a:off x="4883499" y="117020"/>
            <a:ext cx="6420896" cy="2585323"/>
          </a:xfrm>
          <a:prstGeom prst="rect">
            <a:avLst/>
          </a:prstGeom>
          <a:noFill/>
        </p:spPr>
        <p:txBody>
          <a:bodyPr wrap="square" rtlCol="0">
            <a:spAutoFit/>
          </a:bodyPr>
          <a:lstStyle/>
          <a:p>
            <a:r>
              <a:rPr lang="en-IN" b="1" dirty="0" err="1"/>
              <a:t>Xichang</a:t>
            </a:r>
            <a:r>
              <a:rPr lang="en-IN" b="1" dirty="0"/>
              <a:t> - </a:t>
            </a:r>
            <a:r>
              <a:rPr lang="en-IN" b="1" dirty="0" err="1"/>
              <a:t>Qionghai</a:t>
            </a:r>
            <a:r>
              <a:rPr lang="en-IN" b="1" dirty="0"/>
              <a:t> Lake</a:t>
            </a:r>
          </a:p>
          <a:p>
            <a:r>
              <a:rPr lang="en-US" dirty="0" smtClean="0"/>
              <a:t/>
            </a:r>
            <a:br>
              <a:rPr lang="en-US" dirty="0" smtClean="0"/>
            </a:br>
            <a:r>
              <a:rPr lang="en-US" dirty="0" err="1" smtClean="0"/>
              <a:t>Qionghai</a:t>
            </a:r>
            <a:r>
              <a:rPr lang="en-US" dirty="0" smtClean="0"/>
              <a:t> </a:t>
            </a:r>
            <a:r>
              <a:rPr lang="en-US" dirty="0"/>
              <a:t>Lake is known for its quietness and lucidity. The four seasons bring different scenery to the lake. </a:t>
            </a:r>
            <a:r>
              <a:rPr lang="en-US" dirty="0" err="1"/>
              <a:t>Qionghai</a:t>
            </a:r>
            <a:r>
              <a:rPr lang="en-US" dirty="0"/>
              <a:t> not only has beautiful scenery but also many wonderful folk legends which add to its mystery and beauty.</a:t>
            </a:r>
          </a:p>
          <a:p>
            <a:r>
              <a:rPr lang="en-US" dirty="0"/>
              <a:t> </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888" y="2531521"/>
            <a:ext cx="6376676" cy="4251117"/>
          </a:xfrm>
          <a:prstGeom prst="rect">
            <a:avLst/>
          </a:prstGeom>
        </p:spPr>
      </p:pic>
      <p:sp>
        <p:nvSpPr>
          <p:cNvPr id="5" name="TextBox 4"/>
          <p:cNvSpPr txBox="1"/>
          <p:nvPr/>
        </p:nvSpPr>
        <p:spPr>
          <a:xfrm>
            <a:off x="1195753" y="4913644"/>
            <a:ext cx="4441371" cy="2031325"/>
          </a:xfrm>
          <a:prstGeom prst="rect">
            <a:avLst/>
          </a:prstGeom>
          <a:noFill/>
        </p:spPr>
        <p:txBody>
          <a:bodyPr wrap="square" rtlCol="0">
            <a:spAutoFit/>
          </a:bodyPr>
          <a:lstStyle/>
          <a:p>
            <a:r>
              <a:rPr lang="en-US" dirty="0" err="1"/>
              <a:t>Jiaju</a:t>
            </a:r>
            <a:r>
              <a:rPr lang="en-US" dirty="0"/>
              <a:t> Tibetan Village rises layer by layer from the </a:t>
            </a:r>
            <a:r>
              <a:rPr lang="en-US" dirty="0" err="1"/>
              <a:t>Dajin</a:t>
            </a:r>
            <a:r>
              <a:rPr lang="en-US" dirty="0"/>
              <a:t> River Valley and extends to the foot of the </a:t>
            </a:r>
            <a:r>
              <a:rPr lang="en-US" dirty="0" err="1"/>
              <a:t>Kapama</a:t>
            </a:r>
            <a:r>
              <a:rPr lang="en-US" dirty="0"/>
              <a:t> Peaks. Seen from afar, the </a:t>
            </a:r>
            <a:r>
              <a:rPr lang="en-US" dirty="0" err="1"/>
              <a:t>Kapama</a:t>
            </a:r>
            <a:r>
              <a:rPr lang="en-US" dirty="0"/>
              <a:t> Peaks are like a mother opening her arms to hold the mountain villages safely.</a:t>
            </a:r>
            <a:endParaRPr lang="en-IN" dirty="0"/>
          </a:p>
        </p:txBody>
      </p:sp>
      <p:sp>
        <p:nvSpPr>
          <p:cNvPr id="6" name="TextBox 5"/>
          <p:cNvSpPr txBox="1"/>
          <p:nvPr/>
        </p:nvSpPr>
        <p:spPr>
          <a:xfrm>
            <a:off x="1495869" y="4563290"/>
            <a:ext cx="3717890" cy="646331"/>
          </a:xfrm>
          <a:prstGeom prst="rect">
            <a:avLst/>
          </a:prstGeom>
          <a:noFill/>
        </p:spPr>
        <p:txBody>
          <a:bodyPr wrap="square" rtlCol="0">
            <a:spAutoFit/>
          </a:bodyPr>
          <a:lstStyle/>
          <a:p>
            <a:r>
              <a:rPr lang="en-IN" b="1" dirty="0" err="1"/>
              <a:t>Danba</a:t>
            </a:r>
            <a:r>
              <a:rPr lang="en-IN" b="1" dirty="0"/>
              <a:t> - </a:t>
            </a:r>
            <a:r>
              <a:rPr lang="en-IN" b="1" dirty="0" err="1"/>
              <a:t>Jiuju</a:t>
            </a:r>
            <a:r>
              <a:rPr lang="en-IN" b="1" dirty="0"/>
              <a:t> Tibetan Village</a:t>
            </a:r>
          </a:p>
          <a:p>
            <a:endParaRPr lang="en-IN" dirty="0"/>
          </a:p>
        </p:txBody>
      </p:sp>
    </p:spTree>
    <p:extLst>
      <p:ext uri="{BB962C8B-B14F-4D97-AF65-F5344CB8AC3E}">
        <p14:creationId xmlns:p14="http://schemas.microsoft.com/office/powerpoint/2010/main" val="175320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45" y="1262647"/>
            <a:ext cx="10058400" cy="4171355"/>
          </a:xfrm>
          <a:prstGeom prst="rect">
            <a:avLst/>
          </a:prstGeom>
        </p:spPr>
      </p:pic>
      <p:sp>
        <p:nvSpPr>
          <p:cNvPr id="3" name="TextBox 2"/>
          <p:cNvSpPr txBox="1"/>
          <p:nvPr/>
        </p:nvSpPr>
        <p:spPr>
          <a:xfrm>
            <a:off x="1728317" y="663191"/>
            <a:ext cx="5858189" cy="369332"/>
          </a:xfrm>
          <a:prstGeom prst="rect">
            <a:avLst/>
          </a:prstGeom>
          <a:noFill/>
        </p:spPr>
        <p:txBody>
          <a:bodyPr wrap="square" rtlCol="0">
            <a:spAutoFit/>
          </a:bodyPr>
          <a:lstStyle/>
          <a:p>
            <a:r>
              <a:rPr lang="en-IN" b="1" dirty="0" err="1"/>
              <a:t>Jiuzhaigou</a:t>
            </a:r>
            <a:r>
              <a:rPr lang="en-IN" b="1" dirty="0"/>
              <a:t> Valley</a:t>
            </a:r>
          </a:p>
        </p:txBody>
      </p:sp>
      <p:sp>
        <p:nvSpPr>
          <p:cNvPr id="4" name="TextBox 3"/>
          <p:cNvSpPr txBox="1"/>
          <p:nvPr/>
        </p:nvSpPr>
        <p:spPr>
          <a:xfrm>
            <a:off x="1537398" y="5596932"/>
            <a:ext cx="10440237" cy="1477328"/>
          </a:xfrm>
          <a:prstGeom prst="rect">
            <a:avLst/>
          </a:prstGeom>
          <a:noFill/>
        </p:spPr>
        <p:txBody>
          <a:bodyPr wrap="square" rtlCol="0">
            <a:spAutoFit/>
          </a:bodyPr>
          <a:lstStyle/>
          <a:p>
            <a:r>
              <a:rPr lang="en-US" dirty="0" err="1"/>
              <a:t>Jiuzhaigou</a:t>
            </a:r>
            <a:r>
              <a:rPr lang="en-US" dirty="0"/>
              <a:t> Valley got its name because there are nine Tibetan villages in the valley. At an average altitude of 2,000 to 3,000 meters, the scenic area is renowned at home and abroad for its “five wonders”: Green Lake, Overlapping Lake, colorful forests, snow­-capped mountains, and Tibetan customs. </a:t>
            </a:r>
            <a:br>
              <a:rPr lang="en-US" dirty="0"/>
            </a:br>
            <a:r>
              <a:rPr lang="en-US" dirty="0" smtClean="0"/>
              <a:t>\</a:t>
            </a:r>
            <a:endParaRPr lang="en-IN" dirty="0"/>
          </a:p>
        </p:txBody>
      </p:sp>
    </p:spTree>
    <p:extLst>
      <p:ext uri="{BB962C8B-B14F-4D97-AF65-F5344CB8AC3E}">
        <p14:creationId xmlns:p14="http://schemas.microsoft.com/office/powerpoint/2010/main" val="424520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495" y="1889984"/>
            <a:ext cx="3493478" cy="3323987"/>
          </a:xfrm>
          <a:prstGeom prst="rect">
            <a:avLst/>
          </a:prstGeom>
        </p:spPr>
        <p:txBody>
          <a:bodyPr wrap="square">
            <a:spAutoFit/>
          </a:bodyPr>
          <a:lstStyle/>
          <a:p>
            <a:r>
              <a:rPr lang="en-IN" sz="3000" b="1" u="sng" dirty="0" smtClean="0"/>
              <a:t> Part 2: Sino-Indian </a:t>
            </a:r>
            <a:r>
              <a:rPr lang="en-IN" sz="3000" b="1" u="sng" dirty="0"/>
              <a:t>Cultural Differences and Their Impact on </a:t>
            </a:r>
            <a:r>
              <a:rPr lang="en-IN" sz="3000" b="1" u="sng" dirty="0" smtClean="0"/>
              <a:t>Tourism</a:t>
            </a:r>
            <a:br>
              <a:rPr lang="en-IN" sz="3000" b="1" u="sng" dirty="0" smtClean="0"/>
            </a:br>
            <a:r>
              <a:rPr lang="en-IN" sz="3000" b="1" u="sng" dirty="0" smtClean="0"/>
              <a:t/>
            </a:r>
            <a:br>
              <a:rPr lang="en-IN" sz="3000" b="1" u="sng" dirty="0" smtClean="0"/>
            </a:br>
            <a:r>
              <a:rPr lang="en-IN" sz="3000" b="1" u="sng" dirty="0" smtClean="0"/>
              <a:t>- (Xiang </a:t>
            </a:r>
            <a:r>
              <a:rPr lang="en-IN" sz="3000" b="1" u="sng" dirty="0" err="1" smtClean="0"/>
              <a:t>Baoyun</a:t>
            </a:r>
            <a:r>
              <a:rPr lang="en-IN" sz="3000" b="1" u="sng" dirty="0" smtClean="0"/>
              <a:t>)</a:t>
            </a:r>
            <a:endParaRPr lang="en-IN" sz="30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73" y="342087"/>
            <a:ext cx="7581482" cy="5054321"/>
          </a:xfrm>
          <a:prstGeom prst="rect">
            <a:avLst/>
          </a:prstGeom>
        </p:spPr>
      </p:pic>
      <p:sp>
        <p:nvSpPr>
          <p:cNvPr id="4" name="TextBox 3"/>
          <p:cNvSpPr txBox="1"/>
          <p:nvPr/>
        </p:nvSpPr>
        <p:spPr>
          <a:xfrm>
            <a:off x="3919276" y="5536641"/>
            <a:ext cx="8078875" cy="1200329"/>
          </a:xfrm>
          <a:prstGeom prst="rect">
            <a:avLst/>
          </a:prstGeom>
          <a:noFill/>
        </p:spPr>
        <p:txBody>
          <a:bodyPr wrap="square" rtlCol="0">
            <a:spAutoFit/>
          </a:bodyPr>
          <a:lstStyle/>
          <a:p>
            <a:r>
              <a:rPr lang="en-US" b="1" dirty="0"/>
              <a:t>Xi’an</a:t>
            </a:r>
            <a:r>
              <a:rPr lang="en-US" dirty="0"/>
              <a:t>, known as </a:t>
            </a:r>
            <a:r>
              <a:rPr lang="en-US" dirty="0" err="1"/>
              <a:t>Chang’an</a:t>
            </a:r>
            <a:r>
              <a:rPr lang="en-US" dirty="0"/>
              <a:t> in ancient times, was historically the capital of 13 dynasties. It is the capital with the longest history and the greatest influence over the most dynasties, ranking first among ancient capitals in China, hailed as “</a:t>
            </a:r>
            <a:r>
              <a:rPr lang="en-US" b="1" dirty="0"/>
              <a:t>the natural history </a:t>
            </a:r>
            <a:r>
              <a:rPr lang="en-US" b="1" dirty="0" smtClean="0"/>
              <a:t>museum</a:t>
            </a:r>
            <a:r>
              <a:rPr lang="en-US" dirty="0" smtClean="0"/>
              <a:t>”</a:t>
            </a:r>
            <a:endParaRPr lang="en-IN" dirty="0"/>
          </a:p>
        </p:txBody>
      </p:sp>
    </p:spTree>
    <p:extLst>
      <p:ext uri="{BB962C8B-B14F-4D97-AF65-F5344CB8AC3E}">
        <p14:creationId xmlns:p14="http://schemas.microsoft.com/office/powerpoint/2010/main" val="330349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234" y="281354"/>
            <a:ext cx="9294726" cy="461665"/>
          </a:xfrm>
          <a:prstGeom prst="rect">
            <a:avLst/>
          </a:prstGeom>
          <a:noFill/>
        </p:spPr>
        <p:txBody>
          <a:bodyPr wrap="square" rtlCol="0">
            <a:spAutoFit/>
          </a:bodyPr>
          <a:lstStyle/>
          <a:p>
            <a:r>
              <a:rPr lang="en-IN" sz="2400" b="1" u="sng" dirty="0" smtClean="0"/>
              <a:t>Sino-Indian Cultural Differences and Their Impact on Tourism</a:t>
            </a:r>
            <a:endParaRPr lang="en-IN" sz="2400" b="1" u="sng" dirty="0"/>
          </a:p>
        </p:txBody>
      </p:sp>
      <p:sp>
        <p:nvSpPr>
          <p:cNvPr id="3" name="TextBox 2"/>
          <p:cNvSpPr txBox="1"/>
          <p:nvPr/>
        </p:nvSpPr>
        <p:spPr>
          <a:xfrm>
            <a:off x="1919234" y="1045029"/>
            <a:ext cx="9485645" cy="2585323"/>
          </a:xfrm>
          <a:prstGeom prst="rect">
            <a:avLst/>
          </a:prstGeom>
          <a:noFill/>
        </p:spPr>
        <p:txBody>
          <a:bodyPr wrap="square" rtlCol="0">
            <a:spAutoFit/>
          </a:bodyPr>
          <a:lstStyle/>
          <a:p>
            <a:r>
              <a:rPr lang="en-IN" dirty="0" smtClean="0"/>
              <a:t>Both Chinese and Indian cultures belong to the </a:t>
            </a:r>
            <a:r>
              <a:rPr lang="en-IN" b="1" i="1" dirty="0" smtClean="0"/>
              <a:t>oriental culture</a:t>
            </a:r>
            <a:r>
              <a:rPr lang="en-IN" dirty="0" smtClean="0"/>
              <a:t>. During the long history both the countries have influenced and learnt from each other (</a:t>
            </a:r>
            <a:r>
              <a:rPr lang="en-IN" dirty="0" err="1" smtClean="0"/>
              <a:t>Guo</a:t>
            </a:r>
            <a:r>
              <a:rPr lang="en-IN" dirty="0" smtClean="0"/>
              <a:t> </a:t>
            </a:r>
            <a:r>
              <a:rPr lang="en-IN" dirty="0" err="1" smtClean="0"/>
              <a:t>Hongji</a:t>
            </a:r>
            <a:r>
              <a:rPr lang="en-IN" dirty="0" smtClean="0"/>
              <a:t>, 2011). However, there are great differences in terms of cultural types and cultural differences.</a:t>
            </a:r>
            <a:br>
              <a:rPr lang="en-IN" dirty="0" smtClean="0"/>
            </a:br>
            <a:r>
              <a:rPr lang="en-IN" dirty="0" smtClean="0"/>
              <a:t>It is possible to analyse their differences from three different perspectives:-</a:t>
            </a:r>
            <a:br>
              <a:rPr lang="en-IN" dirty="0" smtClean="0"/>
            </a:br>
            <a:r>
              <a:rPr lang="en-IN" dirty="0" smtClean="0"/>
              <a:t>1. Ethical Culture Vs Religious Culture</a:t>
            </a:r>
          </a:p>
          <a:p>
            <a:r>
              <a:rPr lang="en-IN" dirty="0" smtClean="0"/>
              <a:t>2. Unitary Culture Vs Multi Culture</a:t>
            </a:r>
          </a:p>
          <a:p>
            <a:r>
              <a:rPr lang="en-IN" dirty="0" smtClean="0"/>
              <a:t>3. Culture of Optimism Vs Culture influenced by spirituality and myths about afterlife.</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234" y="3423905"/>
            <a:ext cx="5038097" cy="3358731"/>
          </a:xfrm>
          <a:prstGeom prst="rect">
            <a:avLst/>
          </a:prstGeom>
        </p:spPr>
      </p:pic>
      <p:sp>
        <p:nvSpPr>
          <p:cNvPr id="5" name="TextBox 4"/>
          <p:cNvSpPr txBox="1"/>
          <p:nvPr/>
        </p:nvSpPr>
        <p:spPr>
          <a:xfrm>
            <a:off x="7164475" y="3848519"/>
            <a:ext cx="4531806" cy="2585323"/>
          </a:xfrm>
          <a:prstGeom prst="rect">
            <a:avLst/>
          </a:prstGeom>
          <a:noFill/>
        </p:spPr>
        <p:txBody>
          <a:bodyPr wrap="square" rtlCol="0">
            <a:spAutoFit/>
          </a:bodyPr>
          <a:lstStyle/>
          <a:p>
            <a:r>
              <a:rPr lang="en-US" b="1" dirty="0"/>
              <a:t>Xi'an Ancient City </a:t>
            </a:r>
            <a:r>
              <a:rPr lang="en-US" b="1" dirty="0" smtClean="0"/>
              <a:t>Wall</a:t>
            </a:r>
            <a:br>
              <a:rPr lang="en-US" b="1" dirty="0" smtClean="0"/>
            </a:br>
            <a:endParaRPr lang="en-US" b="1" dirty="0"/>
          </a:p>
          <a:p>
            <a:r>
              <a:rPr lang="en-US" dirty="0"/>
              <a:t>Xi’an Ancient City Wall is China’s best preserved ”defense” strategy, and includes moat, drawbridge, gate building, watchtower and other tightly organized military facilities.</a:t>
            </a:r>
          </a:p>
          <a:p>
            <a:r>
              <a:rPr lang="en-US" dirty="0"/>
              <a:t/>
            </a:r>
            <a:br>
              <a:rPr lang="en-US" dirty="0"/>
            </a:br>
            <a:endParaRPr lang="en-IN" dirty="0"/>
          </a:p>
        </p:txBody>
      </p:sp>
    </p:spTree>
    <p:extLst>
      <p:ext uri="{BB962C8B-B14F-4D97-AF65-F5344CB8AC3E}">
        <p14:creationId xmlns:p14="http://schemas.microsoft.com/office/powerpoint/2010/main" val="400898609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206</TotalTime>
  <Words>2171</Words>
  <Application>Microsoft Office PowerPoint</Application>
  <PresentationFormat>Widescreen</PresentationFormat>
  <Paragraphs>121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Century Gothic</vt:lpstr>
      <vt:lpstr>Wingdings 3</vt:lpstr>
      <vt:lpstr>Wisp</vt:lpstr>
      <vt:lpstr>China – A Brief Introduction to Tourism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SINGHAL</dc:creator>
  <cp:lastModifiedBy>ANKIT SINGHAL</cp:lastModifiedBy>
  <cp:revision>27</cp:revision>
  <dcterms:created xsi:type="dcterms:W3CDTF">2023-03-16T13:18:34Z</dcterms:created>
  <dcterms:modified xsi:type="dcterms:W3CDTF">2023-03-17T07:10:16Z</dcterms:modified>
</cp:coreProperties>
</file>